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62" r:id="rId3"/>
    <p:sldId id="263" r:id="rId4"/>
    <p:sldId id="264" r:id="rId5"/>
    <p:sldId id="286" r:id="rId6"/>
    <p:sldId id="296" r:id="rId7"/>
    <p:sldId id="295" r:id="rId8"/>
    <p:sldId id="294" r:id="rId9"/>
    <p:sldId id="289" r:id="rId10"/>
    <p:sldId id="267" r:id="rId11"/>
    <p:sldId id="268" r:id="rId12"/>
    <p:sldId id="270" r:id="rId13"/>
    <p:sldId id="271" r:id="rId14"/>
    <p:sldId id="272" r:id="rId15"/>
    <p:sldId id="291" r:id="rId16"/>
    <p:sldId id="278" r:id="rId17"/>
    <p:sldId id="279" r:id="rId18"/>
    <p:sldId id="280" r:id="rId19"/>
    <p:sldId id="281" r:id="rId20"/>
    <p:sldId id="298" r:id="rId21"/>
    <p:sldId id="292" r:id="rId22"/>
    <p:sldId id="275" r:id="rId23"/>
    <p:sldId id="274" r:id="rId24"/>
    <p:sldId id="265" r:id="rId25"/>
    <p:sldId id="266" r:id="rId26"/>
    <p:sldId id="285" r:id="rId27"/>
    <p:sldId id="257" r:id="rId28"/>
    <p:sldId id="297" r:id="rId29"/>
    <p:sldId id="258" r:id="rId30"/>
    <p:sldId id="259" r:id="rId31"/>
    <p:sldId id="287" r:id="rId32"/>
    <p:sldId id="293" r:id="rId33"/>
    <p:sldId id="288" r:id="rId34"/>
  </p:sldIdLst>
  <p:sldSz cx="9144000" cy="6858000" type="screen4x3"/>
  <p:notesSz cx="69469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7" autoAdjust="0"/>
    <p:restoredTop sz="52747" autoAdjust="0"/>
  </p:normalViewPr>
  <p:slideViewPr>
    <p:cSldViewPr>
      <p:cViewPr>
        <p:scale>
          <a:sx n="70" d="100"/>
          <a:sy n="70" d="100"/>
        </p:scale>
        <p:origin x="-1326" y="216"/>
      </p:cViewPr>
      <p:guideLst>
        <p:guide orient="horz" pos="2160"/>
        <p:guide pos="2880"/>
      </p:guideLst>
    </p:cSldViewPr>
  </p:slideViewPr>
  <p:notesTextViewPr>
    <p:cViewPr>
      <p:scale>
        <a:sx n="1" d="1"/>
        <a:sy n="1" d="1"/>
      </p:scale>
      <p:origin x="0" y="0"/>
    </p:cViewPr>
  </p:notesTextViewPr>
  <p:sorterViewPr>
    <p:cViewPr>
      <p:scale>
        <a:sx n="100" d="100"/>
        <a:sy n="100" d="100"/>
      </p:scale>
      <p:origin x="0" y="3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A4D162A-C980-403E-9122-9335D365A754}" type="datetimeFigureOut">
              <a:rPr lang="en-US" smtClean="0"/>
              <a:t>10/16/2014</a:t>
            </a:fld>
            <a:endParaRPr lang="en-US"/>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527"/>
            <a:ext cx="3010323" cy="46037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45527"/>
            <a:ext cx="3010323" cy="460375"/>
          </a:xfrm>
          <a:prstGeom prst="rect">
            <a:avLst/>
          </a:prstGeom>
        </p:spPr>
        <p:txBody>
          <a:bodyPr vert="horz" lIns="92309" tIns="46154" rIns="92309" bIns="46154" rtlCol="0" anchor="b"/>
          <a:lstStyle>
            <a:lvl1pPr algn="r">
              <a:defRPr sz="1200"/>
            </a:lvl1pPr>
          </a:lstStyle>
          <a:p>
            <a:fld id="{F8DEE5B9-B780-4158-87B1-D283AA938D0B}" type="slidenum">
              <a:rPr lang="en-US" smtClean="0"/>
              <a:t>‹#›</a:t>
            </a:fld>
            <a:endParaRPr lang="en-US"/>
          </a:p>
        </p:txBody>
      </p:sp>
    </p:spTree>
    <p:extLst>
      <p:ext uri="{BB962C8B-B14F-4D97-AF65-F5344CB8AC3E}">
        <p14:creationId xmlns:p14="http://schemas.microsoft.com/office/powerpoint/2010/main" val="60155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bsnews.com/news/young-illegal-immigrants-can-apply-to-defer-deport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cbpp.org/cms/index.cfm?fa=view&amp;id=4118#_ftn4" TargetMode="External"/><Relationship Id="rId5" Type="http://schemas.openxmlformats.org/officeDocument/2006/relationships/hyperlink" Target="http://www.census.gov/prod/2013pubs/p60-245.pdf" TargetMode="External"/><Relationship Id="rId4" Type="http://schemas.openxmlformats.org/officeDocument/2006/relationships/hyperlink" Target="http://www.ticas.org/files/pub/Overall_Pell_one-pager.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oversight.house.gov/documents/20041201102153-50247.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housingwire.com/articles/29142-cfpb-reform-bill-being-fought-on-house-floor-right-now" TargetMode="External"/><Relationship Id="rId5" Type="http://schemas.openxmlformats.org/officeDocument/2006/relationships/hyperlink" Target="http://www.mcclatchydc.com/2014/09/16/239993_would-a-gop-senate-foretell-change.html?wpisrc=nl-wonkbk&amp;rh=1" TargetMode="External"/><Relationship Id="rId4" Type="http://schemas.openxmlformats.org/officeDocument/2006/relationships/hyperlink" Target="http://www.mathematica-mpr.com/publications/PDFs/impactabstinenc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Welcome to the What’s at Stake in 2014 webinar.  </a:t>
            </a:r>
          </a:p>
          <a:p>
            <a:endParaRPr lang="en-US" sz="1200" dirty="0" smtClean="0"/>
          </a:p>
          <a:p>
            <a:r>
              <a:rPr lang="en-US" sz="1200" dirty="0" smtClean="0"/>
              <a:t>Thank you for spending part of your evening talking about the upcoming election – it’s critical to NOW’s agenda.  </a:t>
            </a:r>
          </a:p>
          <a:p>
            <a:endParaRPr lang="en-US" sz="1200" dirty="0" smtClean="0"/>
          </a:p>
          <a:p>
            <a:r>
              <a:rPr lang="en-US" sz="1200" dirty="0" smtClean="0"/>
              <a:t>During the next hour we’ll talk about the issues at stake in this election, the target populations that can make the difference, and how your chapter can help make it happen.  </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1</a:t>
            </a:fld>
            <a:endParaRPr lang="en-US"/>
          </a:p>
        </p:txBody>
      </p:sp>
    </p:spTree>
    <p:extLst>
      <p:ext uri="{BB962C8B-B14F-4D97-AF65-F5344CB8AC3E}">
        <p14:creationId xmlns:p14="http://schemas.microsoft.com/office/powerpoint/2010/main" val="214300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EE5B9-B780-4158-87B1-D283AA938D0B}" type="slidenum">
              <a:rPr lang="en-US" smtClean="0"/>
              <a:t>10</a:t>
            </a:fld>
            <a:endParaRPr lang="en-US"/>
          </a:p>
        </p:txBody>
      </p:sp>
    </p:spTree>
    <p:extLst>
      <p:ext uri="{BB962C8B-B14F-4D97-AF65-F5344CB8AC3E}">
        <p14:creationId xmlns:p14="http://schemas.microsoft.com/office/powerpoint/2010/main" val="427057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taking teenagers across state lines: Republicans</a:t>
            </a:r>
            <a:r>
              <a:rPr lang="en-US" baseline="0" dirty="0" smtClean="0"/>
              <a:t> </a:t>
            </a:r>
            <a:r>
              <a:rPr lang="en-US" dirty="0" smtClean="0"/>
              <a:t>proposed</a:t>
            </a:r>
            <a:r>
              <a:rPr lang="en-US" baseline="0" dirty="0" smtClean="0"/>
              <a:t> this bill in 2013, and it passed the House and Senate (different versions) in 2006. </a:t>
            </a:r>
            <a:r>
              <a:rPr lang="en-US" dirty="0" smtClean="0"/>
              <a:t>https://www.govtrack.us/congress/bills/113/s32</a:t>
            </a:r>
          </a:p>
          <a:p>
            <a:endParaRPr lang="en-US" dirty="0" smtClean="0"/>
          </a:p>
          <a:p>
            <a:r>
              <a:rPr lang="en-US" dirty="0" smtClean="0"/>
              <a:t>-Since the enactment of the Affordable Care Act in March 2010, at least 21 states—</a:t>
            </a:r>
            <a:r>
              <a:rPr lang="en-US" b="1" dirty="0" smtClean="0"/>
              <a:t>Alabama, Arizona, Arkansas, Florida, Idaho, Indiana, Kansas, Louisiana, Mississippi, Missouri, Nebraska, North Carolina, Ohio, Oklahoma, Pennsylvania, South Carolina, South Dakota, Tennessee, Utah, Virginia and Wisconsin</a:t>
            </a:r>
            <a:r>
              <a:rPr lang="en-US" dirty="0" smtClean="0"/>
              <a:t>—have enacted legislation to restrict coverage for abortion in their insurance exchanges. http://www.ncsl.org/research/health/health-reform-and-abortion-coverage.aspx</a:t>
            </a:r>
          </a:p>
          <a:p>
            <a:endParaRPr lang="en-US" dirty="0" smtClean="0"/>
          </a:p>
          <a:p>
            <a:r>
              <a:rPr lang="en-US" dirty="0" smtClean="0"/>
              <a:t>-Sen. Lindsey Graham’s (R-S.C.) abortion bill,</a:t>
            </a:r>
            <a:r>
              <a:rPr lang="en-US" baseline="0" dirty="0" smtClean="0"/>
              <a:t> </a:t>
            </a:r>
            <a:r>
              <a:rPr lang="en-US" dirty="0" smtClean="0"/>
              <a:t>known as the Pain-Capable Unborn Child Protection Act, would ban abortions after 20 weeks of pregnancy except in cases of rape, incest or when necessary to save the life of the mother. Passed House in 2013. https://www.congress.gov/bill/113th-congress/house-bill/1797</a:t>
            </a:r>
          </a:p>
          <a:p>
            <a:endParaRPr lang="en-US" dirty="0" smtClean="0"/>
          </a:p>
          <a:p>
            <a:r>
              <a:rPr lang="en-US" dirty="0" smtClean="0"/>
              <a:t>-No-copay</a:t>
            </a:r>
            <a:r>
              <a:rPr lang="en-US" baseline="0" dirty="0" smtClean="0"/>
              <a:t>: http://www.plannedparenthoodaction.org/elections-politics/newsroom/press-releases/truth-about-over-counter-access-birth-control/</a:t>
            </a:r>
          </a:p>
        </p:txBody>
      </p:sp>
      <p:sp>
        <p:nvSpPr>
          <p:cNvPr id="4" name="Slide Number Placeholder 3"/>
          <p:cNvSpPr>
            <a:spLocks noGrp="1"/>
          </p:cNvSpPr>
          <p:nvPr>
            <p:ph type="sldNum" sz="quarter" idx="10"/>
          </p:nvPr>
        </p:nvSpPr>
        <p:spPr/>
        <p:txBody>
          <a:bodyPr/>
          <a:lstStyle/>
          <a:p>
            <a:fld id="{1AC58EB9-6DD4-4432-81E3-B08622FE5810}" type="slidenum">
              <a:rPr lang="en-US" smtClean="0"/>
              <a:t>11</a:t>
            </a:fld>
            <a:endParaRPr lang="en-US"/>
          </a:p>
        </p:txBody>
      </p:sp>
    </p:spTree>
    <p:extLst>
      <p:ext uri="{BB962C8B-B14F-4D97-AF65-F5344CB8AC3E}">
        <p14:creationId xmlns:p14="http://schemas.microsoft.com/office/powerpoint/2010/main" val="801325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-Immigration:</a:t>
            </a:r>
            <a:r>
              <a:rPr lang="en-US" baseline="0" dirty="0" smtClean="0"/>
              <a:t> “</a:t>
            </a:r>
            <a:r>
              <a:rPr lang="en-US" dirty="0" smtClean="0"/>
              <a:t>GOP leaders</a:t>
            </a:r>
            <a:r>
              <a:rPr lang="en-US" baseline="0" dirty="0" smtClean="0"/>
              <a:t> in July 2014 </a:t>
            </a:r>
            <a:r>
              <a:rPr lang="en-US" dirty="0" smtClean="0"/>
              <a:t>also passed a bill that would bar Mr. Obama from continuing or expanding the </a:t>
            </a:r>
            <a:r>
              <a:rPr lang="en-US" dirty="0" smtClean="0">
                <a:hlinkClick r:id="rId3"/>
              </a:rPr>
              <a:t>Deferred Action for Childhood Arrivals (DACA)</a:t>
            </a:r>
            <a:r>
              <a:rPr lang="en-US" dirty="0" smtClean="0"/>
              <a:t> program, which suspends the threat of deportation for certain immigrants brought to the U.S. illegally as children” http://www.cbsnews.com/news/house-republicans-pass-dead-end-border-security-bill/</a:t>
            </a:r>
          </a:p>
          <a:p>
            <a:endParaRPr lang="en-US" dirty="0" smtClean="0"/>
          </a:p>
          <a:p>
            <a:r>
              <a:rPr lang="en-US" dirty="0" smtClean="0"/>
              <a:t>-Reduce</a:t>
            </a:r>
            <a:r>
              <a:rPr lang="en-US" baseline="0" dirty="0" smtClean="0"/>
              <a:t> funding for: </a:t>
            </a:r>
          </a:p>
          <a:p>
            <a:r>
              <a:rPr lang="en-US" baseline="0" dirty="0" smtClean="0"/>
              <a:t>Pell Grants: </a:t>
            </a:r>
            <a:r>
              <a:rPr lang="en-US" dirty="0" smtClean="0"/>
              <a:t> </a:t>
            </a:r>
            <a:r>
              <a:rPr lang="en-US" dirty="0" smtClean="0">
                <a:hlinkClick r:id="rId4"/>
              </a:rPr>
              <a:t>”Pell grants have already been cut by $50 billion</a:t>
            </a:r>
            <a:r>
              <a:rPr lang="en-US" dirty="0" smtClean="0"/>
              <a:t>, but the Republican budget would further cut Pell grants by nearly $90 billion over ten years” http://www.budget.senate.gov/democratic/public/index.cfm/2014/4/republican-budget-in-the-house-would-make-drastic-cuts-to-snap-pell-grants-and-medicaid</a:t>
            </a:r>
            <a:endParaRPr lang="en-US" baseline="0" dirty="0" smtClean="0"/>
          </a:p>
          <a:p>
            <a:r>
              <a:rPr lang="en-US" baseline="0" dirty="0" smtClean="0"/>
              <a:t>Food stamps: “I</a:t>
            </a:r>
            <a:r>
              <a:rPr lang="en-US" dirty="0" smtClean="0"/>
              <a:t>n 2012, the Supplemental Nutrition Assistance Program (SNAP), which helps low-income families buy groceries, lifted four million people out of poverty, according to the </a:t>
            </a:r>
            <a:r>
              <a:rPr lang="en-US" dirty="0" smtClean="0">
                <a:hlinkClick r:id="rId5"/>
              </a:rPr>
              <a:t>Census Bureau</a:t>
            </a:r>
            <a:r>
              <a:rPr lang="en-US" dirty="0" smtClean="0"/>
              <a:t>…under</a:t>
            </a:r>
            <a:r>
              <a:rPr lang="en-US" baseline="0" dirty="0" smtClean="0"/>
              <a:t> </a:t>
            </a:r>
            <a:r>
              <a:rPr lang="en-US" dirty="0" smtClean="0"/>
              <a:t>the Republican budget, the SNAP program would face $137 billion in cuts over the next ten years, according to House Budget Committee staff…the program would have to terminate eligibility, scale back benefits, or enact a combination of both. According to </a:t>
            </a:r>
            <a:r>
              <a:rPr lang="en-US" dirty="0" smtClean="0">
                <a:hlinkClick r:id="rId6"/>
              </a:rPr>
              <a:t>CBPP</a:t>
            </a:r>
            <a:r>
              <a:rPr lang="en-US" dirty="0" smtClean="0"/>
              <a:t>, if the cuts came only from scaling back eligibility, states would have to cut an average of 10 million people from the program each year between 2019 and 2024” http://www.budget.senate.gov/democratic/public/index.cfm/2014/4/republican-budget-in-the-house-would-make-drastic-cuts-to-snap-pell-grants-and-medicaid</a:t>
            </a:r>
            <a:endParaRPr lang="en-US" baseline="0" dirty="0" smtClean="0"/>
          </a:p>
          <a:p>
            <a:r>
              <a:rPr lang="en-US" baseline="0" dirty="0" smtClean="0"/>
              <a:t>Education: “</a:t>
            </a:r>
            <a:r>
              <a:rPr lang="en-US" dirty="0" smtClean="0"/>
              <a:t>House Tea Party Republicans in Congress dealt another blow to our future economy by passing a federal education bill that would reduce accountability, misappropriate Title 1 grants, </a:t>
            </a:r>
            <a:r>
              <a:rPr lang="en-US" b="0" dirty="0" smtClean="0"/>
              <a:t>and cut funding to public schools by over $1 billion” http://www.burntorangereport.com/diary/13818/congressional-tea-party-republicans-vote-to-cut-education-funding</a:t>
            </a:r>
            <a:endParaRPr lang="en-US" b="0" baseline="0" dirty="0" smtClean="0"/>
          </a:p>
          <a:p>
            <a:r>
              <a:rPr lang="en-US" baseline="0" dirty="0" smtClean="0"/>
              <a:t>Energy: “</a:t>
            </a:r>
            <a:r>
              <a:rPr lang="en-US" dirty="0" smtClean="0"/>
              <a:t>In addition to the renewable energy program cuts ($2.9 billion below 2013 enacted level and $700 million below the sequestration level that went into effect on March 1), the House GOP plan would also require steep cuts to the Advanced Research Projects Agency-Energy (ARPA-E), a program authorized in 2007 legislation that first received funding under the 2009 stimulus law.</a:t>
            </a:r>
          </a:p>
          <a:p>
            <a:r>
              <a:rPr lang="en-US" dirty="0" smtClean="0"/>
              <a:t>ARPA-E funds so-called high-risk, high-reward research into cutting-edge, breakthrough energy technologies.” http://thehill.com/policy/finance/307995-house-panel-approves-2014-energy-spending-bill</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AC58EB9-6DD4-4432-81E3-B08622FE5810}" type="slidenum">
              <a:rPr lang="en-US" smtClean="0"/>
              <a:t>12</a:t>
            </a:fld>
            <a:endParaRPr lang="en-US"/>
          </a:p>
        </p:txBody>
      </p:sp>
    </p:spTree>
    <p:extLst>
      <p:ext uri="{BB962C8B-B14F-4D97-AF65-F5344CB8AC3E}">
        <p14:creationId xmlns:p14="http://schemas.microsoft.com/office/powerpoint/2010/main" val="2372798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-Abstinence</a:t>
            </a:r>
            <a:r>
              <a:rPr lang="en-US" baseline="0" dirty="0" smtClean="0"/>
              <a:t> only education: “</a:t>
            </a:r>
            <a:r>
              <a:rPr lang="en-US" b="0" dirty="0" smtClean="0">
                <a:effectLst/>
              </a:rPr>
              <a:t>Representative Henry A. Waxman released </a:t>
            </a:r>
            <a:r>
              <a:rPr lang="en-US" b="0" dirty="0" smtClean="0">
                <a:effectLst/>
                <a:hlinkClick r:id="rId3" tooltip="a report"/>
              </a:rPr>
              <a:t>a report</a:t>
            </a:r>
            <a:r>
              <a:rPr lang="en-US" b="0" dirty="0" smtClean="0">
                <a:effectLst/>
              </a:rPr>
              <a:t> (pdf) showing that over 80 percent of federally funded abstinence-only-until-marriage programs use curricula that distort information about the effectiveness of contraceptives, misrepresent the risks of abortion, blur religion and science, treat stereotypes about girls and boys as scientific fact, and contain basic scientific errors.”</a:t>
            </a:r>
          </a:p>
          <a:p>
            <a:r>
              <a:rPr lang="en-US" b="0" dirty="0" smtClean="0">
                <a:effectLst/>
              </a:rPr>
              <a:t>*” A </a:t>
            </a:r>
            <a:r>
              <a:rPr lang="en-US" b="0" dirty="0" smtClean="0">
                <a:effectLst/>
                <a:hlinkClick r:id="rId4"/>
              </a:rPr>
              <a:t>2007 federally-funded evaluation</a:t>
            </a:r>
            <a:r>
              <a:rPr lang="en-US" b="0" dirty="0" smtClean="0">
                <a:effectLst/>
              </a:rPr>
              <a:t> of these programs found that youth in the control group were no more likely to have abstained from sex and, among those who reported having sex, had a similar number of partners and had initiated sex at the same age.”</a:t>
            </a:r>
          </a:p>
          <a:p>
            <a:r>
              <a:rPr lang="en-US" dirty="0" smtClean="0"/>
              <a:t>http://www.advocatesforyouth.org/topics-issues/abstinenceonly/769-abstinence-only-until-marriage-programs</a:t>
            </a:r>
          </a:p>
          <a:p>
            <a:endParaRPr lang="en-US" dirty="0" smtClean="0"/>
          </a:p>
          <a:p>
            <a:r>
              <a:rPr lang="en-US" dirty="0" smtClean="0"/>
              <a:t>-Unions:</a:t>
            </a:r>
            <a:r>
              <a:rPr lang="en-US" baseline="0" dirty="0" smtClean="0"/>
              <a:t> 2012 GOP platform </a:t>
            </a:r>
            <a:r>
              <a:rPr lang="en-US" dirty="0" smtClean="0"/>
              <a:t>“call[</a:t>
            </a:r>
            <a:r>
              <a:rPr lang="en-US" dirty="0" err="1" smtClean="0"/>
              <a:t>ed</a:t>
            </a:r>
            <a:r>
              <a:rPr lang="en-US" dirty="0" smtClean="0"/>
              <a:t>] for enacting a nationwide “right-to-work” law. Such a law would prohibit union contracts at private-sector workplaces from requiring employees to pay any dues or other fees to a union. In states without such laws, workers at unionized workplaces generally have to pay such dues or fees” http://thecaucus.blogs.nytimes.com/2012/08/30/g-o-p-platform-seeks-to-weaken-powers-of-unions/?_php=true&amp;_type=blogs&amp;_r=0</a:t>
            </a:r>
          </a:p>
          <a:p>
            <a:endParaRPr lang="en-US" dirty="0" smtClean="0"/>
          </a:p>
          <a:p>
            <a:r>
              <a:rPr lang="en-US" dirty="0" smtClean="0"/>
              <a:t>-EPA: In January</a:t>
            </a:r>
            <a:r>
              <a:rPr lang="en-US" baseline="0" dirty="0" smtClean="0"/>
              <a:t> 2014, the House voted on 3 bills that would weaken the EPA by </a:t>
            </a:r>
            <a:r>
              <a:rPr lang="en-US" dirty="0" smtClean="0"/>
              <a:t>the weakening</a:t>
            </a:r>
            <a:r>
              <a:rPr lang="en-US" baseline="0" dirty="0" smtClean="0"/>
              <a:t> “</a:t>
            </a:r>
            <a:r>
              <a:rPr lang="en-US" dirty="0" smtClean="0"/>
              <a:t>the Solid Waste Disposal Act — an amendment to the Clean Air Act which regulates open air burning of trash — by removing requirements that the EPA review those regulations every 3 years. The bills would also give Congress more power under the Comprehensive Environmental Response, Compensation, and Liability Act, which regulates hazardous waste site cleanup, and take away some power from the EPA.” http://thinkprogress.org/climate/2014/01/09/3139561/obama-veto-superfund/</a:t>
            </a:r>
          </a:p>
          <a:p>
            <a:endParaRPr lang="en-US" dirty="0" smtClean="0"/>
          </a:p>
          <a:p>
            <a:r>
              <a:rPr lang="en-US" dirty="0" smtClean="0"/>
              <a:t>-ACA:  House has voted 54 times on ACA as of March 2014 http://thinkprogress.org/climate/2014/01/09/3139561/obama-veto-superfund/</a:t>
            </a:r>
          </a:p>
          <a:p>
            <a:endParaRPr lang="en-US" dirty="0" smtClean="0"/>
          </a:p>
          <a:p>
            <a:r>
              <a:rPr lang="en-US" dirty="0" smtClean="0"/>
              <a:t>-Consumer Financial Protection Bureau: “The bureau's</a:t>
            </a:r>
            <a:r>
              <a:rPr lang="en-US" baseline="0" dirty="0" smtClean="0"/>
              <a:t> </a:t>
            </a:r>
            <a:r>
              <a:rPr lang="en-US" dirty="0" smtClean="0"/>
              <a:t>job is to make sure Americans aren't getting screwed by mortgage lenders, credit card companies, debt collectors, and other financial institutions. It's the first federal agency designed specifically to protect everyday consumers from financial wrongdoing” </a:t>
            </a:r>
          </a:p>
          <a:p>
            <a:r>
              <a:rPr lang="en-US" dirty="0" smtClean="0"/>
              <a:t>*“The House has </a:t>
            </a:r>
            <a:r>
              <a:rPr lang="en-US" dirty="0" smtClean="0">
                <a:hlinkClick r:id="rId5"/>
              </a:rPr>
              <a:t>passed a bill</a:t>
            </a:r>
            <a:r>
              <a:rPr lang="en-US" dirty="0" smtClean="0"/>
              <a:t> that would limit the bureau's power by </a:t>
            </a:r>
            <a:r>
              <a:rPr lang="en-US" dirty="0" smtClean="0">
                <a:hlinkClick r:id="rId6"/>
              </a:rPr>
              <a:t>replacing</a:t>
            </a:r>
            <a:r>
              <a:rPr lang="en-US" dirty="0" smtClean="0"/>
              <a:t> its director with a five-member panel, and subjecting its budget </a:t>
            </a:r>
            <a:r>
              <a:rPr lang="en-US" dirty="0" smtClean="0">
                <a:hlinkClick r:id="rId6"/>
              </a:rPr>
              <a:t>to the congressional appropriations process</a:t>
            </a:r>
            <a:r>
              <a:rPr lang="en-US" dirty="0" smtClean="0"/>
              <a:t>—meaning that hostile lawmakers could starve it to “death. http://www.motherjones.com/politics/2014/09/republican-senate-would-gut-elizabeth-warren-consumer-protection-bureau</a:t>
            </a:r>
          </a:p>
          <a:p>
            <a:endParaRPr lang="en-US" dirty="0"/>
          </a:p>
        </p:txBody>
      </p:sp>
      <p:sp>
        <p:nvSpPr>
          <p:cNvPr id="4" name="Slide Number Placeholder 3"/>
          <p:cNvSpPr>
            <a:spLocks noGrp="1"/>
          </p:cNvSpPr>
          <p:nvPr>
            <p:ph type="sldNum" sz="quarter" idx="10"/>
          </p:nvPr>
        </p:nvSpPr>
        <p:spPr/>
        <p:txBody>
          <a:bodyPr/>
          <a:lstStyle/>
          <a:p>
            <a:fld id="{1AC58EB9-6DD4-4432-81E3-B08622FE5810}" type="slidenum">
              <a:rPr lang="en-US" smtClean="0"/>
              <a:t>13</a:t>
            </a:fld>
            <a:endParaRPr lang="en-US"/>
          </a:p>
        </p:txBody>
      </p:sp>
    </p:spTree>
    <p:extLst>
      <p:ext uri="{BB962C8B-B14F-4D97-AF65-F5344CB8AC3E}">
        <p14:creationId xmlns:p14="http://schemas.microsoft.com/office/powerpoint/2010/main" val="261084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-Paycheck Fairness: Republicans</a:t>
            </a:r>
            <a:r>
              <a:rPr lang="en-US" baseline="0" dirty="0" smtClean="0"/>
              <a:t> “b</a:t>
            </a:r>
            <a:r>
              <a:rPr lang="en-US" dirty="0" smtClean="0"/>
              <a:t>locked for the fourth time a bill that would strengthen federal equal pay laws for women. </a:t>
            </a:r>
          </a:p>
          <a:p>
            <a:r>
              <a:rPr lang="en-US" dirty="0" smtClean="0"/>
              <a:t>The Paycheck Fairness Act would ban employers from retaliating against employees who share salary information with each other, impose harsher penalties for pay discrimination and require employers to be able to show that wage gaps between men and women are based on factors other than gender.” </a:t>
            </a:r>
          </a:p>
          <a:p>
            <a:r>
              <a:rPr lang="en-US" dirty="0" smtClean="0"/>
              <a:t> http://www.huffingtonpost.com/2014/09/15/paycheck-fairness-act_n_5825644.html</a:t>
            </a:r>
          </a:p>
          <a:p>
            <a:endParaRPr lang="en-US" dirty="0" smtClean="0"/>
          </a:p>
          <a:p>
            <a:r>
              <a:rPr lang="en-US" dirty="0" smtClean="0"/>
              <a:t>-Minimum wage: The federal minimum wage for covered nonexempt employees is </a:t>
            </a:r>
            <a:r>
              <a:rPr lang="en-US" b="1" dirty="0" smtClean="0"/>
              <a:t>$7.25</a:t>
            </a:r>
            <a:r>
              <a:rPr lang="en-US" dirty="0" smtClean="0"/>
              <a:t> per hour effective July 24, 2009 http://www.dol.gov/dol/topic/wages/minimumwage.htm</a:t>
            </a:r>
            <a:endParaRPr lang="en-US" dirty="0"/>
          </a:p>
        </p:txBody>
      </p:sp>
      <p:sp>
        <p:nvSpPr>
          <p:cNvPr id="4" name="Slide Number Placeholder 3"/>
          <p:cNvSpPr>
            <a:spLocks noGrp="1"/>
          </p:cNvSpPr>
          <p:nvPr>
            <p:ph type="sldNum" sz="quarter" idx="10"/>
          </p:nvPr>
        </p:nvSpPr>
        <p:spPr/>
        <p:txBody>
          <a:bodyPr/>
          <a:lstStyle/>
          <a:p>
            <a:fld id="{1AC58EB9-6DD4-4432-81E3-B08622FE5810}" type="slidenum">
              <a:rPr lang="en-US" smtClean="0"/>
              <a:t>14</a:t>
            </a:fld>
            <a:endParaRPr lang="en-US"/>
          </a:p>
        </p:txBody>
      </p:sp>
    </p:spTree>
    <p:extLst>
      <p:ext uri="{BB962C8B-B14F-4D97-AF65-F5344CB8AC3E}">
        <p14:creationId xmlns:p14="http://schemas.microsoft.com/office/powerpoint/2010/main" val="2293393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EE5B9-B780-4158-87B1-D283AA938D0B}" type="slidenum">
              <a:rPr lang="en-US" smtClean="0"/>
              <a:t>15</a:t>
            </a:fld>
            <a:endParaRPr lang="en-US"/>
          </a:p>
        </p:txBody>
      </p:sp>
    </p:spTree>
    <p:extLst>
      <p:ext uri="{BB962C8B-B14F-4D97-AF65-F5344CB8AC3E}">
        <p14:creationId xmlns:p14="http://schemas.microsoft.com/office/powerpoint/2010/main" val="211391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0" indent="-173070">
              <a:buFont typeface="Arial" panose="020B0604020202020204" pitchFamily="34" charset="0"/>
              <a:buChar char="•"/>
            </a:pPr>
            <a:r>
              <a:rPr lang="en-US" dirty="0" smtClean="0"/>
              <a:t>Republicans claim that these measures are intended to cut voter fraud</a:t>
            </a:r>
          </a:p>
          <a:p>
            <a:pPr marL="173070" indent="-173070">
              <a:buFont typeface="Arial" panose="020B0604020202020204" pitchFamily="34" charset="0"/>
              <a:buChar char="•"/>
            </a:pPr>
            <a:r>
              <a:rPr lang="en-US" dirty="0" smtClean="0"/>
              <a:t>They have failed to demonstrate that voter fraud is a real problem</a:t>
            </a:r>
          </a:p>
          <a:p>
            <a:pPr marL="173070" indent="-173070">
              <a:buFont typeface="Arial" panose="020B0604020202020204" pitchFamily="34" charset="0"/>
              <a:buChar char="•"/>
            </a:pPr>
            <a:r>
              <a:rPr lang="en-US" dirty="0" smtClean="0"/>
              <a:t>There is no evidence that a U.S. election has ever</a:t>
            </a:r>
            <a:r>
              <a:rPr lang="en-US" baseline="0" dirty="0" smtClean="0"/>
              <a:t> been influenced by voter fraud.  Voter fraud occurs at a rate of 0.000002% according to a 67-page report from the NAACP in 2012.  </a:t>
            </a:r>
            <a:endParaRPr lang="en-US" dirty="0" smtClean="0"/>
          </a:p>
          <a:p>
            <a:pPr marL="173070" indent="-173070">
              <a:buFont typeface="Arial" panose="020B0604020202020204" pitchFamily="34" charset="0"/>
              <a:buChar char="•"/>
            </a:pPr>
            <a:r>
              <a:rPr lang="en-US" baseline="0" dirty="0" smtClean="0"/>
              <a:t>The reality is that </a:t>
            </a:r>
            <a:r>
              <a:rPr lang="en-US" dirty="0" smtClean="0"/>
              <a:t>Republican</a:t>
            </a:r>
            <a:r>
              <a:rPr lang="en-US" baseline="0" dirty="0" smtClean="0"/>
              <a:t> politicians don’t want these groups voting because statistically the majority vote Democrat.  </a:t>
            </a:r>
          </a:p>
          <a:p>
            <a:pPr marL="173070" indent="-173070">
              <a:buFont typeface="Arial" panose="020B0604020202020204" pitchFamily="34" charset="0"/>
              <a:buChar char="•"/>
            </a:pPr>
            <a:r>
              <a:rPr lang="en-US" baseline="0" dirty="0" smtClean="0"/>
              <a:t>They are referred to as the “Rising American Electorate,” (RAE) – young people, unmarried women, and minorities.  </a:t>
            </a:r>
          </a:p>
          <a:p>
            <a:pPr marL="173070" indent="-173070">
              <a:buFont typeface="Arial" panose="020B0604020202020204" pitchFamily="34" charset="0"/>
              <a:buChar char="•"/>
            </a:pPr>
            <a:r>
              <a:rPr lang="en-US" baseline="0" dirty="0" smtClean="0"/>
              <a:t>Though the RAE is growing, a majority are not registered to vote.  For those who are registered to vote, the drop-off in mid-term elections is at a higher rate than for other voting demographics.  </a:t>
            </a:r>
          </a:p>
          <a:p>
            <a:pPr marL="173070" indent="-173070">
              <a:buFont typeface="Arial" panose="020B0604020202020204" pitchFamily="34" charset="0"/>
              <a:buChar char="•"/>
            </a:pPr>
            <a:r>
              <a:rPr lang="en-US" baseline="0" dirty="0" smtClean="0"/>
              <a:t>As such, it’s very important to protect these voters and, as always, encourage more to vote.</a:t>
            </a:r>
            <a:endParaRPr lang="en-US" dirty="0"/>
          </a:p>
        </p:txBody>
      </p:sp>
      <p:sp>
        <p:nvSpPr>
          <p:cNvPr id="4" name="Slide Number Placeholder 3"/>
          <p:cNvSpPr>
            <a:spLocks noGrp="1"/>
          </p:cNvSpPr>
          <p:nvPr>
            <p:ph type="sldNum" sz="quarter" idx="10"/>
          </p:nvPr>
        </p:nvSpPr>
        <p:spPr/>
        <p:txBody>
          <a:bodyPr/>
          <a:lstStyle/>
          <a:p>
            <a:fld id="{28F6CB72-3D86-479F-9FF4-5051BC1BB006}" type="slidenum">
              <a:rPr lang="en-US" smtClean="0"/>
              <a:t>16</a:t>
            </a:fld>
            <a:endParaRPr lang="en-US"/>
          </a:p>
        </p:txBody>
      </p:sp>
    </p:spTree>
    <p:extLst>
      <p:ext uri="{BB962C8B-B14F-4D97-AF65-F5344CB8AC3E}">
        <p14:creationId xmlns:p14="http://schemas.microsoft.com/office/powerpoint/2010/main" val="419816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0" indent="-173070">
              <a:buFont typeface="Arial" panose="020B0604020202020204" pitchFamily="34" charset="0"/>
              <a:buChar char="•"/>
            </a:pPr>
            <a:r>
              <a:rPr lang="en-US" dirty="0" smtClean="0"/>
              <a:t>Indiana became the first state</a:t>
            </a:r>
            <a:r>
              <a:rPr lang="en-US" baseline="0" dirty="0" smtClean="0"/>
              <a:t> in the nation to have a voter ID law in 2006</a:t>
            </a:r>
          </a:p>
          <a:p>
            <a:pPr marL="173070" indent="-173070">
              <a:buFont typeface="Arial" panose="020B0604020202020204" pitchFamily="34" charset="0"/>
              <a:buChar char="•"/>
            </a:pPr>
            <a:r>
              <a:rPr lang="en-US" baseline="0" dirty="0" smtClean="0"/>
              <a:t>Today 34 states have voter ID laws, and 15 of those states require photo ID</a:t>
            </a:r>
          </a:p>
          <a:p>
            <a:pPr marL="173070" indent="-173070">
              <a:buFont typeface="Arial" panose="020B0604020202020204" pitchFamily="34" charset="0"/>
              <a:buChar char="•"/>
            </a:pPr>
            <a:r>
              <a:rPr lang="en-US" baseline="0" dirty="0" smtClean="0"/>
              <a:t>States with strictest laws: Arkansas, Georgia, Indiana, Kansas, Mississippi, Tennessee, Texas, and Virginia.</a:t>
            </a:r>
          </a:p>
          <a:p>
            <a:pPr marL="173070" indent="-173070">
              <a:buFont typeface="Arial" panose="020B0604020202020204" pitchFamily="34" charset="0"/>
              <a:buChar char="•"/>
            </a:pPr>
            <a:r>
              <a:rPr lang="en-US" baseline="0" dirty="0" smtClean="0"/>
              <a:t>Texas requires photo ID but does not have a DMV in one third of the state’s counties.  15% of Hispanic voters in Texas live in a county that does not have a DMV.</a:t>
            </a:r>
          </a:p>
          <a:p>
            <a:pPr marL="173070" indent="-173070">
              <a:buFont typeface="Arial" panose="020B0604020202020204" pitchFamily="34" charset="0"/>
              <a:buChar char="•"/>
            </a:pPr>
            <a:r>
              <a:rPr lang="en-US" baseline="0" dirty="0" smtClean="0"/>
              <a:t>Photo IDs are free, but the documents required to get one are often not free</a:t>
            </a:r>
          </a:p>
          <a:p>
            <a:pPr marL="173070" indent="-173070">
              <a:buFont typeface="Arial" panose="020B0604020202020204" pitchFamily="34" charset="0"/>
              <a:buChar char="•"/>
            </a:pPr>
            <a:r>
              <a:rPr lang="en-US" baseline="0" dirty="0" smtClean="0"/>
              <a:t>Transportation costs of acquiring all of the necessary documents + minimum wage workers can’t leave work during the day (when document offices are open).  </a:t>
            </a:r>
          </a:p>
          <a:p>
            <a:pPr marL="173070" indent="-173070">
              <a:buFont typeface="Arial" panose="020B0604020202020204" pitchFamily="34" charset="0"/>
              <a:buChar char="•"/>
            </a:pPr>
            <a:r>
              <a:rPr lang="en-US" baseline="0" dirty="0" smtClean="0"/>
              <a:t>11% of eligible voters do not have government issued ID.  25% of African American voters do not have an ID as well as 18% of those over the age of 65.</a:t>
            </a:r>
            <a:endParaRPr lang="en-US" baseline="0" dirty="0"/>
          </a:p>
          <a:p>
            <a:pPr marL="173070" indent="-173070">
              <a:buFont typeface="Arial" panose="020B0604020202020204" pitchFamily="34" charset="0"/>
              <a:buChar char="•"/>
            </a:pPr>
            <a:r>
              <a:rPr lang="en-US" baseline="0" dirty="0" smtClean="0"/>
              <a:t>Attorney General Eric Holder has compared voter ID laws to poll taxes.</a:t>
            </a:r>
          </a:p>
          <a:p>
            <a:pPr marL="173070" indent="-173070">
              <a:buFont typeface="Arial" panose="020B0604020202020204" pitchFamily="34" charset="0"/>
              <a:buChar char="•"/>
            </a:pPr>
            <a:r>
              <a:rPr lang="en-US" baseline="0" dirty="0" smtClean="0"/>
              <a:t>1/3 of all women have citizenship documents that do not identically match their current names primarily because of name changes at marriage (and roughly 90% of women who marry adopt their husband’s last name).  This means that 34% of women could be turned away from the polls.  </a:t>
            </a:r>
          </a:p>
        </p:txBody>
      </p:sp>
      <p:sp>
        <p:nvSpPr>
          <p:cNvPr id="4" name="Slide Number Placeholder 3"/>
          <p:cNvSpPr>
            <a:spLocks noGrp="1"/>
          </p:cNvSpPr>
          <p:nvPr>
            <p:ph type="sldNum" sz="quarter" idx="10"/>
          </p:nvPr>
        </p:nvSpPr>
        <p:spPr/>
        <p:txBody>
          <a:bodyPr/>
          <a:lstStyle/>
          <a:p>
            <a:fld id="{28F6CB72-3D86-479F-9FF4-5051BC1BB006}" type="slidenum">
              <a:rPr lang="en-US" smtClean="0"/>
              <a:t>17</a:t>
            </a:fld>
            <a:endParaRPr lang="en-US"/>
          </a:p>
        </p:txBody>
      </p:sp>
    </p:spTree>
    <p:extLst>
      <p:ext uri="{BB962C8B-B14F-4D97-AF65-F5344CB8AC3E}">
        <p14:creationId xmlns:p14="http://schemas.microsoft.com/office/powerpoint/2010/main" val="3911525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0" indent="-173070">
              <a:buFont typeface="Arial" panose="020B0604020202020204" pitchFamily="34" charset="0"/>
              <a:buChar char="•"/>
            </a:pPr>
            <a:r>
              <a:rPr lang="en-US" dirty="0" smtClean="0"/>
              <a:t>The former chair of the Florida</a:t>
            </a:r>
            <a:r>
              <a:rPr lang="en-US" baseline="0" dirty="0" smtClean="0"/>
              <a:t> Republican Party, Jim Greer, admitted that a law shortening the early voting period was deliberately designed to suppress voting among groups that tend to support Democratic candidates</a:t>
            </a:r>
          </a:p>
          <a:p>
            <a:pPr marL="173070" indent="-173070">
              <a:buFont typeface="Arial" panose="020B0604020202020204" pitchFamily="34" charset="0"/>
              <a:buChar char="•"/>
            </a:pPr>
            <a:r>
              <a:rPr lang="en-US" baseline="0" dirty="0" smtClean="0"/>
              <a:t>In the 2013 legislative sessions, 7 states introduced legislation to reduce early in-person voting, with Nebraska and North Carolina adopting legislation to reduce early in-person voting.</a:t>
            </a:r>
          </a:p>
          <a:p>
            <a:pPr marL="173070" indent="-173070">
              <a:buFont typeface="Arial" panose="020B0604020202020204" pitchFamily="34" charset="0"/>
              <a:buChar char="•"/>
            </a:pPr>
            <a:r>
              <a:rPr lang="en-US" baseline="0" dirty="0" smtClean="0"/>
              <a:t>In at least one state, Florida, that was studied, early voting opportunities were found to be used primarily by African-Americans</a:t>
            </a:r>
          </a:p>
          <a:p>
            <a:pPr marL="173070" indent="-173070">
              <a:buFont typeface="Arial" panose="020B0604020202020204" pitchFamily="34" charset="0"/>
              <a:buChar char="•"/>
            </a:pPr>
            <a:r>
              <a:rPr lang="en-US" baseline="0" dirty="0" smtClean="0"/>
              <a:t>An Ohio State University professor, Theodore Allen, concluded that in 2012 more than 200,000 people gave up and went home without voting in Florida.  49,000 voters in central Florida were estimated to have been discourage from voting due to the long lines; 30,000 of those voters were estimated to have been Obama supporters.</a:t>
            </a:r>
          </a:p>
          <a:p>
            <a:pPr marL="173070" indent="-173070">
              <a:buFont typeface="Arial" panose="020B0604020202020204" pitchFamily="34" charset="0"/>
              <a:buChar char="•"/>
            </a:pPr>
            <a:r>
              <a:rPr lang="en-US" baseline="0" dirty="0" smtClean="0"/>
              <a:t>The last voter in Palm Beach County waited in line seven hours until 2:30 a.m.  The wait was nearly as long in Miami.  Both Palm Beach and Miami are Democratic strongholds.  These long lines were the direct result of limiting early voting days from 14 to 8.  </a:t>
            </a:r>
          </a:p>
        </p:txBody>
      </p:sp>
      <p:sp>
        <p:nvSpPr>
          <p:cNvPr id="4" name="Slide Number Placeholder 3"/>
          <p:cNvSpPr>
            <a:spLocks noGrp="1"/>
          </p:cNvSpPr>
          <p:nvPr>
            <p:ph type="sldNum" sz="quarter" idx="10"/>
          </p:nvPr>
        </p:nvSpPr>
        <p:spPr/>
        <p:txBody>
          <a:bodyPr/>
          <a:lstStyle/>
          <a:p>
            <a:fld id="{28F6CB72-3D86-479F-9FF4-5051BC1BB006}" type="slidenum">
              <a:rPr lang="en-US" smtClean="0"/>
              <a:t>18</a:t>
            </a:fld>
            <a:endParaRPr lang="en-US"/>
          </a:p>
        </p:txBody>
      </p:sp>
    </p:spTree>
    <p:extLst>
      <p:ext uri="{BB962C8B-B14F-4D97-AF65-F5344CB8AC3E}">
        <p14:creationId xmlns:p14="http://schemas.microsoft.com/office/powerpoint/2010/main" val="124745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0" indent="-173070">
              <a:buFont typeface="Arial" panose="020B0604020202020204" pitchFamily="34" charset="0"/>
              <a:buChar char="•"/>
            </a:pPr>
            <a:r>
              <a:rPr lang="en-US" dirty="0" smtClean="0"/>
              <a:t>Boone County,</a:t>
            </a:r>
            <a:r>
              <a:rPr lang="en-US" baseline="0" dirty="0" smtClean="0"/>
              <a:t> North Carolina</a:t>
            </a:r>
            <a:r>
              <a:rPr lang="en-US" dirty="0" smtClean="0"/>
              <a:t>, where Appalachian State University is located, went red by a small margin in the 2012</a:t>
            </a:r>
            <a:r>
              <a:rPr lang="en-US" baseline="0" dirty="0" smtClean="0"/>
              <a:t> Presidential election but the precincts where the college students were voting were solidly blue.  </a:t>
            </a:r>
          </a:p>
          <a:p>
            <a:pPr marL="173070" indent="-173070">
              <a:buFont typeface="Arial" panose="020B0604020202020204" pitchFamily="34" charset="0"/>
              <a:buChar char="•"/>
            </a:pPr>
            <a:r>
              <a:rPr lang="en-US" baseline="0" dirty="0" smtClean="0"/>
              <a:t>The Boone County board of elections, controlled by Republicans, decided to close two of the three precincts in the county, including the one on the university campus.  </a:t>
            </a:r>
          </a:p>
          <a:p>
            <a:pPr marL="173070" indent="-17307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F6CB72-3D86-479F-9FF4-5051BC1BB006}" type="slidenum">
              <a:rPr lang="en-US" smtClean="0"/>
              <a:t>19</a:t>
            </a:fld>
            <a:endParaRPr lang="en-US"/>
          </a:p>
        </p:txBody>
      </p:sp>
    </p:spTree>
    <p:extLst>
      <p:ext uri="{BB962C8B-B14F-4D97-AF65-F5344CB8AC3E}">
        <p14:creationId xmlns:p14="http://schemas.microsoft.com/office/powerpoint/2010/main" val="98644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My name is Bonnie </a:t>
            </a:r>
            <a:r>
              <a:rPr lang="en-US" sz="1200" dirty="0" err="1" smtClean="0"/>
              <a:t>Grabenhofer</a:t>
            </a:r>
            <a:r>
              <a:rPr lang="en-US" sz="1200" dirty="0" smtClean="0"/>
              <a:t>.</a:t>
            </a:r>
          </a:p>
          <a:p>
            <a:r>
              <a:rPr lang="en-US" sz="1200" dirty="0" smtClean="0"/>
              <a:t>I am the Action Vice President for the National Organization for Women. </a:t>
            </a:r>
          </a:p>
          <a:p>
            <a:endParaRPr lang="en-US" sz="1200" dirty="0" smtClean="0"/>
          </a:p>
          <a:p>
            <a:r>
              <a:rPr lang="en-US" sz="1200" dirty="0" smtClean="0"/>
              <a:t>I’m delighted to be here with all of the activists on this webinar and this great panel.</a:t>
            </a:r>
          </a:p>
          <a:p>
            <a:endParaRPr lang="en-US" sz="1200" dirty="0" smtClean="0"/>
          </a:p>
          <a:p>
            <a:r>
              <a:rPr lang="en-US" sz="1200" dirty="0" smtClean="0"/>
              <a:t>With me are </a:t>
            </a:r>
          </a:p>
          <a:p>
            <a:pPr marL="173062" indent="-173062">
              <a:buFont typeface="Arial" panose="020B0604020202020204" pitchFamily="34" charset="0"/>
              <a:buChar char="•"/>
            </a:pPr>
            <a:r>
              <a:rPr lang="en-US" sz="1200" dirty="0" smtClean="0"/>
              <a:t>Jan Erickson, She is the NOW Foundation Director and NOW’s Government Relations Director; </a:t>
            </a:r>
          </a:p>
          <a:p>
            <a:pPr marL="173062" indent="-173062">
              <a:buFont typeface="Arial" panose="020B0604020202020204" pitchFamily="34" charset="0"/>
              <a:buChar char="•"/>
            </a:pPr>
            <a:r>
              <a:rPr lang="en-US" sz="1200" dirty="0" smtClean="0"/>
              <a:t>Linda Berg, NOW’s Political Director; </a:t>
            </a:r>
          </a:p>
          <a:p>
            <a:pPr marL="173062" indent="-173062">
              <a:buFont typeface="Arial" panose="020B0604020202020204" pitchFamily="34" charset="0"/>
              <a:buChar char="•"/>
            </a:pPr>
            <a:r>
              <a:rPr lang="en-US" sz="1200" dirty="0" smtClean="0"/>
              <a:t>Kristina Romines, the Field Organizer at NOW; and</a:t>
            </a:r>
          </a:p>
          <a:p>
            <a:pPr marL="173062" indent="-173062">
              <a:buFont typeface="Arial" panose="020B0604020202020204" pitchFamily="34" charset="0"/>
              <a:buChar char="•"/>
            </a:pPr>
            <a:r>
              <a:rPr lang="en-US" sz="1200" dirty="0" smtClean="0"/>
              <a:t> Pat </a:t>
            </a:r>
            <a:r>
              <a:rPr lang="en-US" sz="1200" dirty="0" err="1" smtClean="0"/>
              <a:t>Reuss</a:t>
            </a:r>
            <a:r>
              <a:rPr lang="en-US" sz="1200" dirty="0" smtClean="0"/>
              <a:t>, Advisor to the NOW PAC.</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2</a:t>
            </a:fld>
            <a:endParaRPr lang="en-US"/>
          </a:p>
        </p:txBody>
      </p:sp>
    </p:spTree>
    <p:extLst>
      <p:ext uri="{BB962C8B-B14F-4D97-AF65-F5344CB8AC3E}">
        <p14:creationId xmlns:p14="http://schemas.microsoft.com/office/powerpoint/2010/main" val="2668708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0" indent="-173070">
              <a:buFont typeface="Arial" panose="020B0604020202020204" pitchFamily="34" charset="0"/>
              <a:buChar char="•"/>
            </a:pPr>
            <a:r>
              <a:rPr lang="en-US" dirty="0" smtClean="0"/>
              <a:t>Boone County,</a:t>
            </a:r>
            <a:r>
              <a:rPr lang="en-US" baseline="0" dirty="0" smtClean="0"/>
              <a:t> North Carolina</a:t>
            </a:r>
            <a:r>
              <a:rPr lang="en-US" dirty="0" smtClean="0"/>
              <a:t>, where Appalachian State University is located, went red by a small margin in the 2012</a:t>
            </a:r>
            <a:r>
              <a:rPr lang="en-US" baseline="0" dirty="0" smtClean="0"/>
              <a:t> Presidential election but the precincts where the college students were voting were solidly blue.  </a:t>
            </a:r>
          </a:p>
          <a:p>
            <a:pPr marL="173070" indent="-173070">
              <a:buFont typeface="Arial" panose="020B0604020202020204" pitchFamily="34" charset="0"/>
              <a:buChar char="•"/>
            </a:pPr>
            <a:r>
              <a:rPr lang="en-US" baseline="0" dirty="0" smtClean="0"/>
              <a:t>The Boone County board of elections, controlled by Republicans, decided to close two of the three precincts in the county, including the one on the university campus.  </a:t>
            </a:r>
          </a:p>
          <a:p>
            <a:pPr marL="173070" indent="-17307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F6CB72-3D86-479F-9FF4-5051BC1BB006}" type="slidenum">
              <a:rPr lang="en-US" smtClean="0"/>
              <a:t>20</a:t>
            </a:fld>
            <a:endParaRPr lang="en-US"/>
          </a:p>
        </p:txBody>
      </p:sp>
    </p:spTree>
    <p:extLst>
      <p:ext uri="{BB962C8B-B14F-4D97-AF65-F5344CB8AC3E}">
        <p14:creationId xmlns:p14="http://schemas.microsoft.com/office/powerpoint/2010/main" val="986447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EE5B9-B780-4158-87B1-D283AA938D0B}" type="slidenum">
              <a:rPr lang="en-US" smtClean="0"/>
              <a:t>21</a:t>
            </a:fld>
            <a:endParaRPr lang="en-US"/>
          </a:p>
        </p:txBody>
      </p:sp>
    </p:spTree>
    <p:extLst>
      <p:ext uri="{BB962C8B-B14F-4D97-AF65-F5344CB8AC3E}">
        <p14:creationId xmlns:p14="http://schemas.microsoft.com/office/powerpoint/2010/main" val="819865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EE5B9-B780-4158-87B1-D283AA938D0B}" type="slidenum">
              <a:rPr lang="en-US" smtClean="0"/>
              <a:t>22</a:t>
            </a:fld>
            <a:endParaRPr lang="en-US"/>
          </a:p>
        </p:txBody>
      </p:sp>
    </p:spTree>
    <p:extLst>
      <p:ext uri="{BB962C8B-B14F-4D97-AF65-F5344CB8AC3E}">
        <p14:creationId xmlns:p14="http://schemas.microsoft.com/office/powerpoint/2010/main" val="841784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Senate Races we are watching:</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Most pundits predict that the Republican Party is teetering on the edge of gaining the majority – they need 6 seats and at least 5 seats currently held by Democrats are leaning their way.  There is a reason for all the hysterical emails you have been getting – the map is not looking good for the Democrats.    All three of the major election models (Washington Post, New York Times and Nate Silver's Five Thirty Eight  give Republicans a 60% or better chance of gaining the majority.  Although there are the usual 1/3 seats up in the Senate there are only 6 toss up seats – Alaska (</a:t>
            </a:r>
            <a:r>
              <a:rPr lang="en-US" sz="1200" b="0" i="0" u="none" strike="noStrike" kern="1200" dirty="0" err="1" smtClean="0">
                <a:solidFill>
                  <a:schemeClr val="tx1"/>
                </a:solidFill>
                <a:effectLst/>
                <a:latin typeface="+mn-lt"/>
                <a:ea typeface="+mn-ea"/>
                <a:cs typeface="+mn-cs"/>
              </a:rPr>
              <a:t>Begich</a:t>
            </a:r>
            <a:r>
              <a:rPr lang="en-US" sz="1200" b="0" i="0" u="none" strike="noStrike" kern="1200" dirty="0" smtClean="0">
                <a:solidFill>
                  <a:schemeClr val="tx1"/>
                </a:solidFill>
                <a:effectLst/>
                <a:latin typeface="+mn-lt"/>
                <a:ea typeface="+mn-ea"/>
                <a:cs typeface="+mn-cs"/>
              </a:rPr>
              <a:t>), Arkansas (Pryor), CO (Udall), IA (</a:t>
            </a:r>
            <a:r>
              <a:rPr lang="en-US" sz="1200" b="0" i="0" u="none" strike="noStrike" kern="1200" dirty="0" err="1" smtClean="0">
                <a:solidFill>
                  <a:schemeClr val="tx1"/>
                </a:solidFill>
                <a:effectLst/>
                <a:latin typeface="+mn-lt"/>
                <a:ea typeface="+mn-ea"/>
                <a:cs typeface="+mn-cs"/>
              </a:rPr>
              <a:t>Braley</a:t>
            </a:r>
            <a:r>
              <a:rPr lang="en-US" sz="1200" b="0" i="0" u="none" strike="noStrike" kern="1200" dirty="0" smtClean="0">
                <a:solidFill>
                  <a:schemeClr val="tx1"/>
                </a:solidFill>
                <a:effectLst/>
                <a:latin typeface="+mn-lt"/>
                <a:ea typeface="+mn-ea"/>
                <a:cs typeface="+mn-cs"/>
              </a:rPr>
              <a:t>), KS (Roberts) and NC (Hagan).  Additionally Democratic Senators such as Mary Landrieu, Gary Peters,  AL Franken, and Jeanne </a:t>
            </a:r>
            <a:r>
              <a:rPr lang="en-US" sz="1200" b="0" i="0" u="none" strike="noStrike" kern="1200" dirty="0" err="1" smtClean="0">
                <a:solidFill>
                  <a:schemeClr val="tx1"/>
                </a:solidFill>
                <a:effectLst/>
                <a:latin typeface="+mn-lt"/>
                <a:ea typeface="+mn-ea"/>
                <a:cs typeface="+mn-cs"/>
              </a:rPr>
              <a:t>Shaheen</a:t>
            </a:r>
            <a:r>
              <a:rPr lang="en-US" sz="1200" b="0" i="0" u="none" strike="noStrike" kern="1200" dirty="0" smtClean="0">
                <a:solidFill>
                  <a:schemeClr val="tx1"/>
                </a:solidFill>
                <a:effectLst/>
                <a:latin typeface="+mn-lt"/>
                <a:ea typeface="+mn-ea"/>
                <a:cs typeface="+mn-cs"/>
              </a:rPr>
              <a:t> are in seats that are vulnerable.  Only 2 Republican seats – in Kentucky and Georgia – are in jeopardy of changing hands to the Democrats.</a:t>
            </a:r>
            <a:endParaRPr lang="en-US" b="0" dirty="0" smtClean="0">
              <a:effectLst/>
            </a:endParaRPr>
          </a:p>
          <a:p>
            <a:pPr rtl="0"/>
            <a:r>
              <a:rPr lang="en-US" sz="1200" b="0" i="0" u="none" strike="noStrike" kern="1200" dirty="0" smtClean="0">
                <a:solidFill>
                  <a:schemeClr val="tx1"/>
                </a:solidFill>
                <a:effectLst/>
                <a:latin typeface="+mn-lt"/>
                <a:ea typeface="+mn-ea"/>
                <a:cs typeface="+mn-cs"/>
              </a:rPr>
              <a:t>Every Senate race is important, but we are particularly watching the states where we have endorsed Feminist candidates for the Senate:  Mark </a:t>
            </a:r>
            <a:r>
              <a:rPr lang="en-US" sz="1200" b="0" i="0" u="none" strike="noStrike" kern="1200" dirty="0" err="1" smtClean="0">
                <a:solidFill>
                  <a:schemeClr val="tx1"/>
                </a:solidFill>
                <a:effectLst/>
                <a:latin typeface="+mn-lt"/>
                <a:ea typeface="+mn-ea"/>
                <a:cs typeface="+mn-cs"/>
              </a:rPr>
              <a:t>Begich</a:t>
            </a:r>
            <a:r>
              <a:rPr lang="en-US" sz="1200" b="0" i="0" u="none" strike="noStrike" kern="1200" dirty="0" smtClean="0">
                <a:solidFill>
                  <a:schemeClr val="tx1"/>
                </a:solidFill>
                <a:effectLst/>
                <a:latin typeface="+mn-lt"/>
                <a:ea typeface="+mn-ea"/>
                <a:cs typeface="+mn-cs"/>
              </a:rPr>
              <a:t> in Alaska, Alison </a:t>
            </a:r>
            <a:r>
              <a:rPr lang="en-US" sz="1200" b="0" i="0" u="none" strike="noStrike" kern="1200" dirty="0" err="1" smtClean="0">
                <a:solidFill>
                  <a:schemeClr val="tx1"/>
                </a:solidFill>
                <a:effectLst/>
                <a:latin typeface="+mn-lt"/>
                <a:ea typeface="+mn-ea"/>
                <a:cs typeface="+mn-cs"/>
              </a:rPr>
              <a:t>Lundergran</a:t>
            </a:r>
            <a:r>
              <a:rPr lang="en-US" sz="1200" b="0" i="0" u="none" strike="noStrike" kern="1200" dirty="0" smtClean="0">
                <a:solidFill>
                  <a:schemeClr val="tx1"/>
                </a:solidFill>
                <a:effectLst/>
                <a:latin typeface="+mn-lt"/>
                <a:ea typeface="+mn-ea"/>
                <a:cs typeface="+mn-cs"/>
              </a:rPr>
              <a:t> Grimes in Kentucky, Sheba Bellows in Maine, Gary Peters in Michigan, Jeanne </a:t>
            </a:r>
            <a:r>
              <a:rPr lang="en-US" sz="1200" b="0" i="0" u="none" strike="noStrike" kern="1200" dirty="0" err="1" smtClean="0">
                <a:solidFill>
                  <a:schemeClr val="tx1"/>
                </a:solidFill>
                <a:effectLst/>
                <a:latin typeface="+mn-lt"/>
                <a:ea typeface="+mn-ea"/>
                <a:cs typeface="+mn-cs"/>
              </a:rPr>
              <a:t>Shaheen</a:t>
            </a:r>
            <a:r>
              <a:rPr lang="en-US" sz="1200" b="0" i="0" u="none" strike="noStrike" kern="1200" dirty="0" smtClean="0">
                <a:solidFill>
                  <a:schemeClr val="tx1"/>
                </a:solidFill>
                <a:effectLst/>
                <a:latin typeface="+mn-lt"/>
                <a:ea typeface="+mn-ea"/>
                <a:cs typeface="+mn-cs"/>
              </a:rPr>
              <a:t> in New Hampshire, Kay </a:t>
            </a:r>
            <a:r>
              <a:rPr lang="en-US" sz="1200" b="0" i="0" u="none" strike="noStrike" kern="1200" dirty="0" err="1" smtClean="0">
                <a:solidFill>
                  <a:schemeClr val="tx1"/>
                </a:solidFill>
                <a:effectLst/>
                <a:latin typeface="+mn-lt"/>
                <a:ea typeface="+mn-ea"/>
                <a:cs typeface="+mn-cs"/>
              </a:rPr>
              <a:t>Hagain</a:t>
            </a:r>
            <a:r>
              <a:rPr lang="en-US" sz="1200" b="0" i="0" u="none" strike="noStrike" kern="1200" dirty="0" smtClean="0">
                <a:solidFill>
                  <a:schemeClr val="tx1"/>
                </a:solidFill>
                <a:effectLst/>
                <a:latin typeface="+mn-lt"/>
                <a:ea typeface="+mn-ea"/>
                <a:cs typeface="+mn-cs"/>
              </a:rPr>
              <a:t> in North Carolina, and Jeff </a:t>
            </a:r>
            <a:r>
              <a:rPr lang="en-US" sz="1200" b="0" i="0" u="none" strike="noStrike" kern="1200" dirty="0" err="1" smtClean="0">
                <a:solidFill>
                  <a:schemeClr val="tx1"/>
                </a:solidFill>
                <a:effectLst/>
                <a:latin typeface="+mn-lt"/>
                <a:ea typeface="+mn-ea"/>
                <a:cs typeface="+mn-cs"/>
              </a:rPr>
              <a:t>Merkley</a:t>
            </a:r>
            <a:r>
              <a:rPr lang="en-US" sz="1200" b="0" i="0" u="none" strike="noStrike" kern="1200" dirty="0" smtClean="0">
                <a:solidFill>
                  <a:schemeClr val="tx1"/>
                </a:solidFill>
                <a:effectLst/>
                <a:latin typeface="+mn-lt"/>
                <a:ea typeface="+mn-ea"/>
                <a:cs typeface="+mn-cs"/>
              </a:rPr>
              <a:t> in Oregon. However, watch the NOW PAC page for our newest endorsements.   We know this list will grow.</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23</a:t>
            </a:fld>
            <a:endParaRPr lang="en-US"/>
          </a:p>
        </p:txBody>
      </p:sp>
    </p:spTree>
    <p:extLst>
      <p:ext uri="{BB962C8B-B14F-4D97-AF65-F5344CB8AC3E}">
        <p14:creationId xmlns:p14="http://schemas.microsoft.com/office/powerpoint/2010/main" val="1342290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Feminist Field Force </a:t>
            </a:r>
            <a:endParaRPr lang="en-US" b="0" dirty="0" smtClean="0">
              <a:effectLst/>
            </a:endParaRPr>
          </a:p>
          <a:p>
            <a:pPr rtl="0"/>
            <a:r>
              <a:rPr lang="en-US" sz="1200" b="0" i="0" u="none" strike="noStrike" kern="1200" dirty="0" smtClean="0">
                <a:solidFill>
                  <a:schemeClr val="tx1"/>
                </a:solidFill>
                <a:effectLst/>
                <a:latin typeface="+mn-lt"/>
                <a:ea typeface="+mn-ea"/>
                <a:cs typeface="+mn-cs"/>
              </a:rPr>
              <a:t>NOW PAC has prioritized Saving the Senate for 2014.  Jan has listed all the terrible things that can happen if the Democrats lost their majority and if that happens and a Supreme Court nominee retires or dies all of our rights are at stake.  NOW PAC is sending two teams of three NOW activists to New Hampshire and Kentucky to work on the ground to ensure that Jeanne </a:t>
            </a:r>
            <a:r>
              <a:rPr lang="en-US" sz="1200" b="0" i="0" u="none" strike="noStrike" kern="1200" dirty="0" err="1" smtClean="0">
                <a:solidFill>
                  <a:schemeClr val="tx1"/>
                </a:solidFill>
                <a:effectLst/>
                <a:latin typeface="+mn-lt"/>
                <a:ea typeface="+mn-ea"/>
                <a:cs typeface="+mn-cs"/>
              </a:rPr>
              <a:t>Shaheen</a:t>
            </a:r>
            <a:r>
              <a:rPr lang="en-US" sz="1200" b="0" i="0" u="none" strike="noStrike" kern="1200" dirty="0" smtClean="0">
                <a:solidFill>
                  <a:schemeClr val="tx1"/>
                </a:solidFill>
                <a:effectLst/>
                <a:latin typeface="+mn-lt"/>
                <a:ea typeface="+mn-ea"/>
                <a:cs typeface="+mn-cs"/>
              </a:rPr>
              <a:t> is reelected and to elect Alison </a:t>
            </a:r>
            <a:r>
              <a:rPr lang="en-US" sz="1200" b="0" i="0" u="none" strike="noStrike" kern="1200" dirty="0" err="1" smtClean="0">
                <a:solidFill>
                  <a:schemeClr val="tx1"/>
                </a:solidFill>
                <a:effectLst/>
                <a:latin typeface="+mn-lt"/>
                <a:ea typeface="+mn-ea"/>
                <a:cs typeface="+mn-cs"/>
              </a:rPr>
              <a:t>Lundegran</a:t>
            </a:r>
            <a:r>
              <a:rPr lang="en-US" sz="1200" b="0" i="0" u="none" strike="noStrike" kern="1200" dirty="0" smtClean="0">
                <a:solidFill>
                  <a:schemeClr val="tx1"/>
                </a:solidFill>
                <a:effectLst/>
                <a:latin typeface="+mn-lt"/>
                <a:ea typeface="+mn-ea"/>
                <a:cs typeface="+mn-cs"/>
              </a:rPr>
              <a:t> Grimes to replace Mitch McConnell in the Senate.  Additionally NOW PAC is empowering states with crucial Senate races by providing small grants to organize the women's votes.  In addition to North Carolina, where NC NOW will be doing an extensive election project we hope to assist Alaska NOW and Louisiana NOW and perhaps others  with small grants to get out the women's votes in their states.   </a:t>
            </a:r>
            <a:endParaRPr lang="en-US" b="0" dirty="0" smtClean="0">
              <a:effectLst/>
            </a:endParaRPr>
          </a:p>
          <a:p>
            <a:r>
              <a:rPr lang="en-US" sz="1200" b="0" i="0" u="none" strike="noStrike" kern="1200" dirty="0" smtClean="0">
                <a:solidFill>
                  <a:schemeClr val="tx1"/>
                </a:solidFill>
                <a:effectLst/>
                <a:latin typeface="+mn-lt"/>
                <a:ea typeface="+mn-ea"/>
                <a:cs typeface="+mn-cs"/>
              </a:rPr>
              <a:t>NOW State organizations can make the difference in GOTV efforts in their states.  Pat </a:t>
            </a:r>
            <a:r>
              <a:rPr lang="en-US" sz="1200" b="0" i="0" u="none" strike="noStrike" kern="1200" dirty="0" err="1" smtClean="0">
                <a:solidFill>
                  <a:schemeClr val="tx1"/>
                </a:solidFill>
                <a:effectLst/>
                <a:latin typeface="+mn-lt"/>
                <a:ea typeface="+mn-ea"/>
                <a:cs typeface="+mn-cs"/>
              </a:rPr>
              <a:t>Reuss</a:t>
            </a:r>
            <a:r>
              <a:rPr lang="en-US" sz="1200" b="0" i="0" u="none" strike="noStrike" kern="1200" dirty="0" smtClean="0">
                <a:solidFill>
                  <a:schemeClr val="tx1"/>
                </a:solidFill>
                <a:effectLst/>
                <a:latin typeface="+mn-lt"/>
                <a:ea typeface="+mn-ea"/>
                <a:cs typeface="+mn-cs"/>
              </a:rPr>
              <a:t>, one of NOW PAC's senior advisors, will talk about the incredible work Virginia NOW did in the 2013 elections by targeting unreliable women voters.  We hope you are inspired by Pat's Virginia  story and that you will become one of Pat's volunteers.</a:t>
            </a:r>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24</a:t>
            </a:fld>
            <a:endParaRPr lang="en-US"/>
          </a:p>
        </p:txBody>
      </p:sp>
    </p:spTree>
    <p:extLst>
      <p:ext uri="{BB962C8B-B14F-4D97-AF65-F5344CB8AC3E}">
        <p14:creationId xmlns:p14="http://schemas.microsoft.com/office/powerpoint/2010/main" val="3983521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Transition</a:t>
            </a:r>
            <a:r>
              <a:rPr lang="en-US" sz="1200" dirty="0" smtClean="0"/>
              <a:t>: Thank you for the analysis of important Senate races and what NOW PAC is doing. </a:t>
            </a:r>
          </a:p>
          <a:p>
            <a:endParaRPr lang="en-US" sz="1200" dirty="0" smtClean="0"/>
          </a:p>
          <a:p>
            <a:r>
              <a:rPr lang="en-US" sz="1200" dirty="0" smtClean="0"/>
              <a:t>Next, Kristina Romines will talk about what chapters can do to help win campaigns and ballot initiatives. </a:t>
            </a:r>
          </a:p>
          <a:p>
            <a:pPr rtl="0"/>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25</a:t>
            </a:fld>
            <a:endParaRPr lang="en-US"/>
          </a:p>
        </p:txBody>
      </p:sp>
    </p:spTree>
    <p:extLst>
      <p:ext uri="{BB962C8B-B14F-4D97-AF65-F5344CB8AC3E}">
        <p14:creationId xmlns:p14="http://schemas.microsoft.com/office/powerpoint/2010/main" val="605412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EE5B9-B780-4158-87B1-D283AA938D0B}" type="slidenum">
              <a:rPr lang="en-US" smtClean="0"/>
              <a:t>26</a:t>
            </a:fld>
            <a:endParaRPr lang="en-US"/>
          </a:p>
        </p:txBody>
      </p:sp>
    </p:spTree>
    <p:extLst>
      <p:ext uri="{BB962C8B-B14F-4D97-AF65-F5344CB8AC3E}">
        <p14:creationId xmlns:p14="http://schemas.microsoft.com/office/powerpoint/2010/main" val="127792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EE5B9-B780-4158-87B1-D283AA938D0B}" type="slidenum">
              <a:rPr lang="en-US" smtClean="0"/>
              <a:t>27</a:t>
            </a:fld>
            <a:endParaRPr lang="en-US"/>
          </a:p>
        </p:txBody>
      </p:sp>
    </p:spTree>
    <p:extLst>
      <p:ext uri="{BB962C8B-B14F-4D97-AF65-F5344CB8AC3E}">
        <p14:creationId xmlns:p14="http://schemas.microsoft.com/office/powerpoint/2010/main" val="772148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EE5B9-B780-4158-87B1-D283AA938D0B}" type="slidenum">
              <a:rPr lang="en-US" smtClean="0"/>
              <a:t>28</a:t>
            </a:fld>
            <a:endParaRPr lang="en-US"/>
          </a:p>
        </p:txBody>
      </p:sp>
    </p:spTree>
    <p:extLst>
      <p:ext uri="{BB962C8B-B14F-4D97-AF65-F5344CB8AC3E}">
        <p14:creationId xmlns:p14="http://schemas.microsoft.com/office/powerpoint/2010/main" val="3292669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altLang="en-US" dirty="0"/>
              <a:t>Often, times people are not educated on the scope of proposed amendments. Often language is cryptic to confuse voters.</a:t>
            </a:r>
          </a:p>
        </p:txBody>
      </p:sp>
      <p:sp>
        <p:nvSpPr>
          <p:cNvPr id="4" name="Slide Number Placeholder 3"/>
          <p:cNvSpPr>
            <a:spLocks noGrp="1"/>
          </p:cNvSpPr>
          <p:nvPr>
            <p:ph type="sldNum" sz="quarter" idx="10"/>
          </p:nvPr>
        </p:nvSpPr>
        <p:spPr/>
        <p:txBody>
          <a:bodyPr/>
          <a:lstStyle/>
          <a:p>
            <a:fld id="{F8DEE5B9-B780-4158-87B1-D283AA938D0B}" type="slidenum">
              <a:rPr lang="en-US" smtClean="0"/>
              <a:t>29</a:t>
            </a:fld>
            <a:endParaRPr lang="en-US"/>
          </a:p>
        </p:txBody>
      </p:sp>
    </p:spTree>
    <p:extLst>
      <p:ext uri="{BB962C8B-B14F-4D97-AF65-F5344CB8AC3E}">
        <p14:creationId xmlns:p14="http://schemas.microsoft.com/office/powerpoint/2010/main" val="55827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 many of you are currently working on a candidate campaign and/or ballot initiative? Raise your hand. Click on the hand on your screen.</a:t>
            </a:r>
          </a:p>
          <a:p>
            <a:endParaRPr lang="en-US" sz="1200" dirty="0"/>
          </a:p>
        </p:txBody>
      </p:sp>
      <p:sp>
        <p:nvSpPr>
          <p:cNvPr id="4" name="Slide Number Placeholder 3"/>
          <p:cNvSpPr>
            <a:spLocks noGrp="1"/>
          </p:cNvSpPr>
          <p:nvPr>
            <p:ph type="sldNum" sz="quarter" idx="10"/>
          </p:nvPr>
        </p:nvSpPr>
        <p:spPr/>
        <p:txBody>
          <a:bodyPr/>
          <a:lstStyle/>
          <a:p>
            <a:fld id="{F8DEE5B9-B780-4158-87B1-D283AA938D0B}" type="slidenum">
              <a:rPr lang="en-US" smtClean="0"/>
              <a:t>3</a:t>
            </a:fld>
            <a:endParaRPr lang="en-US"/>
          </a:p>
        </p:txBody>
      </p:sp>
    </p:spTree>
    <p:extLst>
      <p:ext uri="{BB962C8B-B14F-4D97-AF65-F5344CB8AC3E}">
        <p14:creationId xmlns:p14="http://schemas.microsoft.com/office/powerpoint/2010/main" val="3792835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800" dirty="0"/>
              <a:t>Voter education is something your chapter can and should do, regardless of whether a candidate has been endorsed. NOW is a trusted messenger on matters pertaining to women.</a:t>
            </a:r>
          </a:p>
          <a:p>
            <a:pPr lvl="1" eaLnBrk="1" hangingPunct="1"/>
            <a:r>
              <a:rPr lang="en-US" altLang="en-US" sz="1800" dirty="0"/>
              <a:t>Make sure voters know where a candidate stands on women’s rights-choice, </a:t>
            </a:r>
            <a:r>
              <a:rPr lang="en-US" altLang="en-US" sz="1800" dirty="0" err="1"/>
              <a:t>lgbt</a:t>
            </a:r>
            <a:r>
              <a:rPr lang="en-US" altLang="en-US" sz="1800" dirty="0"/>
              <a:t> rights, economic programs, education and more.</a:t>
            </a:r>
          </a:p>
          <a:p>
            <a:pPr lvl="1" eaLnBrk="1" hangingPunct="1"/>
            <a:r>
              <a:rPr lang="en-US" altLang="en-US" sz="1800" dirty="0"/>
              <a:t>If there is a ballot measure that will hurt women’s rights, make sure voters know the facts and the stats about bills, not just the right wing lies</a:t>
            </a:r>
          </a:p>
          <a:p>
            <a:pPr lvl="1" eaLnBrk="1" hangingPunct="1"/>
            <a:r>
              <a:rPr lang="en-US" altLang="en-US" sz="1800" dirty="0"/>
              <a:t>Voters need to be informed if there have recently been changes in voter id requirements, registration deadlines, number and locations of polling places, time and duration of voting period, or any other voter suppression measure.</a:t>
            </a:r>
          </a:p>
        </p:txBody>
      </p:sp>
      <p:sp>
        <p:nvSpPr>
          <p:cNvPr id="4" name="Slide Number Placeholder 3"/>
          <p:cNvSpPr>
            <a:spLocks noGrp="1"/>
          </p:cNvSpPr>
          <p:nvPr>
            <p:ph type="sldNum" sz="quarter" idx="10"/>
          </p:nvPr>
        </p:nvSpPr>
        <p:spPr/>
        <p:txBody>
          <a:bodyPr/>
          <a:lstStyle/>
          <a:p>
            <a:fld id="{F8DEE5B9-B780-4158-87B1-D283AA938D0B}" type="slidenum">
              <a:rPr lang="en-US" smtClean="0"/>
              <a:t>30</a:t>
            </a:fld>
            <a:endParaRPr lang="en-US"/>
          </a:p>
        </p:txBody>
      </p:sp>
    </p:spTree>
    <p:extLst>
      <p:ext uri="{BB962C8B-B14F-4D97-AF65-F5344CB8AC3E}">
        <p14:creationId xmlns:p14="http://schemas.microsoft.com/office/powerpoint/2010/main" val="2330863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Thanks, Kristina. </a:t>
            </a:r>
          </a:p>
          <a:p>
            <a:endParaRPr lang="en-US" sz="1200" dirty="0" smtClean="0"/>
          </a:p>
          <a:p>
            <a:r>
              <a:rPr lang="en-US" sz="1200" dirty="0" smtClean="0"/>
              <a:t>Are there any questions? </a:t>
            </a:r>
          </a:p>
          <a:p>
            <a:r>
              <a:rPr lang="en-US" sz="1200" dirty="0" smtClean="0"/>
              <a:t>Raise your hand, and we’ll unmute you. </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31</a:t>
            </a:fld>
            <a:endParaRPr lang="en-US"/>
          </a:p>
        </p:txBody>
      </p:sp>
    </p:spTree>
    <p:extLst>
      <p:ext uri="{BB962C8B-B14F-4D97-AF65-F5344CB8AC3E}">
        <p14:creationId xmlns:p14="http://schemas.microsoft.com/office/powerpoint/2010/main" val="3945908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are currently working on a candidate campaign and/or ballot initiative? Raise your hand. </a:t>
            </a:r>
          </a:p>
        </p:txBody>
      </p:sp>
      <p:sp>
        <p:nvSpPr>
          <p:cNvPr id="4" name="Slide Number Placeholder 3"/>
          <p:cNvSpPr>
            <a:spLocks noGrp="1"/>
          </p:cNvSpPr>
          <p:nvPr>
            <p:ph type="sldNum" sz="quarter" idx="10"/>
          </p:nvPr>
        </p:nvSpPr>
        <p:spPr/>
        <p:txBody>
          <a:bodyPr/>
          <a:lstStyle/>
          <a:p>
            <a:fld id="{F8DEE5B9-B780-4158-87B1-D283AA938D0B}" type="slidenum">
              <a:rPr lang="en-US" smtClean="0"/>
              <a:t>32</a:t>
            </a:fld>
            <a:endParaRPr lang="en-US"/>
          </a:p>
        </p:txBody>
      </p:sp>
    </p:spTree>
    <p:extLst>
      <p:ext uri="{BB962C8B-B14F-4D97-AF65-F5344CB8AC3E}">
        <p14:creationId xmlns:p14="http://schemas.microsoft.com/office/powerpoint/2010/main" val="3792835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EE5B9-B780-4158-87B1-D283AA938D0B}" type="slidenum">
              <a:rPr lang="en-US" smtClean="0"/>
              <a:t>33</a:t>
            </a:fld>
            <a:endParaRPr lang="en-US"/>
          </a:p>
        </p:txBody>
      </p:sp>
    </p:spTree>
    <p:extLst>
      <p:ext uri="{BB962C8B-B14F-4D97-AF65-F5344CB8AC3E}">
        <p14:creationId xmlns:p14="http://schemas.microsoft.com/office/powerpoint/2010/main" val="115741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this webinar, I’ll start with an introduction to the Rising American Electorate and Women’s Votes which will make the difference in this election cycle. </a:t>
            </a:r>
          </a:p>
          <a:p>
            <a:endParaRPr lang="en-US" sz="1200" dirty="0" smtClean="0"/>
          </a:p>
          <a:p>
            <a:r>
              <a:rPr lang="en-US" sz="1200" dirty="0" smtClean="0"/>
              <a:t>Jan Erickson will talk about the issues that are at stake and how they are driving this election. And she’ll discuss voter suppression and what you can do to minimize it’s effects.</a:t>
            </a:r>
          </a:p>
          <a:p>
            <a:endParaRPr lang="en-US" sz="1200" dirty="0" smtClean="0"/>
          </a:p>
          <a:p>
            <a:r>
              <a:rPr lang="en-US" sz="1200" dirty="0" smtClean="0"/>
              <a:t>Linda Berg will talk about some critical races, and she and Pat </a:t>
            </a:r>
            <a:r>
              <a:rPr lang="en-US" sz="1200" dirty="0" err="1" smtClean="0"/>
              <a:t>Reuss</a:t>
            </a:r>
            <a:r>
              <a:rPr lang="en-US" sz="1200" dirty="0" smtClean="0"/>
              <a:t> will talk about what the Feminist Field Force is doing.</a:t>
            </a:r>
          </a:p>
          <a:p>
            <a:endParaRPr lang="en-US" sz="1200" dirty="0" smtClean="0"/>
          </a:p>
          <a:p>
            <a:r>
              <a:rPr lang="en-US" sz="1200" dirty="0" smtClean="0"/>
              <a:t>Kristina Romines will talk what chapters can do in campaigns and ballot initiatives. </a:t>
            </a:r>
          </a:p>
          <a:p>
            <a:endParaRPr lang="en-US" sz="1200" dirty="0" smtClean="0"/>
          </a:p>
          <a:p>
            <a:r>
              <a:rPr lang="en-US" sz="1200" dirty="0" smtClean="0"/>
              <a:t>There will be time for questions at the end. </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4</a:t>
            </a:fld>
            <a:endParaRPr lang="en-US"/>
          </a:p>
        </p:txBody>
      </p:sp>
    </p:spTree>
    <p:extLst>
      <p:ext uri="{BB962C8B-B14F-4D97-AF65-F5344CB8AC3E}">
        <p14:creationId xmlns:p14="http://schemas.microsoft.com/office/powerpoint/2010/main" val="397203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Rising American Electorate refers to a large chunk of U.S. population that is composed of unmarried women, people of color, and adults under age 30 —these three groups now make up more than 53 percent of the voting-eligible population.</a:t>
            </a:r>
          </a:p>
          <a:p>
            <a:endParaRPr lang="en-US" sz="1400" dirty="0" smtClean="0"/>
          </a:p>
          <a:p>
            <a:r>
              <a:rPr lang="en-US" sz="1400" dirty="0" smtClean="0"/>
              <a:t> This RAE – as it is called – is a fast growing group and more and more of them are voting over the last decade or so, but many remain unregistered and unrepresented in elections. In 2012, four of every 10 members of the RAE were not registered to vote.</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5</a:t>
            </a:fld>
            <a:endParaRPr lang="en-US"/>
          </a:p>
        </p:txBody>
      </p:sp>
    </p:spTree>
    <p:extLst>
      <p:ext uri="{BB962C8B-B14F-4D97-AF65-F5344CB8AC3E}">
        <p14:creationId xmlns:p14="http://schemas.microsoft.com/office/powerpoint/2010/main" val="144918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z="1200" dirty="0" smtClean="0"/>
              <a:t>The Rising American Electorate made a big difference in the 2008 presidential election – many voting for Barack Obama, but that surge evaporated in the 2010 midterms and continued in 2012. </a:t>
            </a:r>
          </a:p>
          <a:p>
            <a:endParaRPr lang="en-US" sz="1200" dirty="0" smtClean="0"/>
          </a:p>
          <a:p>
            <a:r>
              <a:rPr lang="en-US" sz="1200" dirty="0" smtClean="0"/>
              <a:t>What is troubling is that in 2012 the voter drop-off of the Rising American Electorate, which generally votes with us, is significantly greater than the drop-off for those who are not part of the Rising American Electorate – 34.5% compared to 17.5%.  </a:t>
            </a:r>
          </a:p>
          <a:p>
            <a:endParaRPr lang="en-US" sz="1200" dirty="0" smtClean="0"/>
          </a:p>
          <a:p>
            <a:r>
              <a:rPr lang="en-US" sz="1200" dirty="0" smtClean="0"/>
              <a:t>So that’s why we are hoping the NOW activists can help get the vote out among unmarried women, young adults and people of color. </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6</a:t>
            </a:fld>
            <a:endParaRPr lang="en-US"/>
          </a:p>
        </p:txBody>
      </p:sp>
    </p:spTree>
    <p:extLst>
      <p:ext uri="{BB962C8B-B14F-4D97-AF65-F5344CB8AC3E}">
        <p14:creationId xmlns:p14="http://schemas.microsoft.com/office/powerpoint/2010/main" val="227732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NOW is especially good at motivating women. Women provided the margin of victory in 2012 – both in the presidential and senate races. </a:t>
            </a:r>
          </a:p>
          <a:p>
            <a:endParaRPr lang="en-US" sz="1200" dirty="0" smtClean="0"/>
          </a:p>
          <a:p>
            <a:r>
              <a:rPr lang="en-US" sz="1200" dirty="0" smtClean="0"/>
              <a:t>55% of women voted for Barack Obama compared to 45% of men. – That’s a 10% gender gap. If women hadn’t voted, Mitt Romney would be president.</a:t>
            </a:r>
          </a:p>
          <a:p>
            <a:endParaRPr lang="en-US" sz="1200" dirty="0" smtClean="0"/>
          </a:p>
          <a:p>
            <a:r>
              <a:rPr lang="en-US" sz="1200" dirty="0" smtClean="0"/>
              <a:t>That gender gap also determined the outcome in many senate races resulting in the Democratic Senate majority.</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7</a:t>
            </a:fld>
            <a:endParaRPr lang="en-US"/>
          </a:p>
        </p:txBody>
      </p:sp>
    </p:spTree>
    <p:extLst>
      <p:ext uri="{BB962C8B-B14F-4D97-AF65-F5344CB8AC3E}">
        <p14:creationId xmlns:p14="http://schemas.microsoft.com/office/powerpoint/2010/main" val="5347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Many women, like others in the Rising American Electorate are struggling, so our messages, especially about economic issues, resonate with them. </a:t>
            </a:r>
          </a:p>
          <a:p>
            <a:endParaRPr lang="en-US" sz="1400" dirty="0" smtClean="0"/>
          </a:p>
          <a:p>
            <a:r>
              <a:rPr lang="en-US" sz="1400" dirty="0" smtClean="0"/>
              <a:t>They are concerned about </a:t>
            </a:r>
          </a:p>
          <a:p>
            <a:pPr marL="950685" lvl="1" indent="-288436">
              <a:buFont typeface="Arial" panose="020B0604020202020204" pitchFamily="34" charset="0"/>
              <a:buChar char="•"/>
            </a:pPr>
            <a:r>
              <a:rPr lang="en-US" sz="1400" dirty="0" smtClean="0"/>
              <a:t>Equal pay</a:t>
            </a:r>
          </a:p>
          <a:p>
            <a:pPr marL="950685" lvl="1" indent="-288436">
              <a:buFont typeface="Arial" panose="020B0604020202020204" pitchFamily="34" charset="0"/>
              <a:buChar char="•"/>
            </a:pPr>
            <a:r>
              <a:rPr lang="en-US" sz="1400" dirty="0" smtClean="0"/>
              <a:t>Raising the minimum wage</a:t>
            </a:r>
          </a:p>
          <a:p>
            <a:pPr marL="950685" lvl="1" indent="-288436">
              <a:buFont typeface="Arial" panose="020B0604020202020204" pitchFamily="34" charset="0"/>
              <a:buChar char="•"/>
            </a:pPr>
            <a:r>
              <a:rPr lang="en-US" sz="1400" dirty="0" smtClean="0"/>
              <a:t>Paid parental and sick leave</a:t>
            </a:r>
          </a:p>
          <a:p>
            <a:pPr marL="950685" lvl="1" indent="-288436">
              <a:buFont typeface="Arial" panose="020B0604020202020204" pitchFamily="34" charset="0"/>
              <a:buChar char="•"/>
            </a:pPr>
            <a:r>
              <a:rPr lang="en-US" sz="1400" dirty="0" smtClean="0"/>
              <a:t>Protections for pregnant women</a:t>
            </a:r>
          </a:p>
          <a:p>
            <a:pPr marL="950685" lvl="1" indent="-288436">
              <a:buFont typeface="Arial" panose="020B0604020202020204" pitchFamily="34" charset="0"/>
              <a:buChar char="•"/>
            </a:pPr>
            <a:r>
              <a:rPr lang="en-US" sz="1400" dirty="0" smtClean="0"/>
              <a:t>Affordable childcare </a:t>
            </a:r>
          </a:p>
          <a:p>
            <a:pPr marL="950685" lvl="1" indent="-288436">
              <a:buFont typeface="Arial" panose="020B0604020202020204" pitchFamily="34" charset="0"/>
              <a:buChar char="•"/>
            </a:pPr>
            <a:r>
              <a:rPr lang="en-US" sz="1400" dirty="0" smtClean="0"/>
              <a:t>Enhancing social security</a:t>
            </a:r>
          </a:p>
          <a:p>
            <a:pPr marL="403810"/>
            <a:r>
              <a:rPr lang="en-US" sz="1400" dirty="0" smtClean="0"/>
              <a:t>These economic issues have frequently been in the news. Representatives Nancy Pelosi and others recently did a bus tour to talk about them; and they also did a forum with Hillary Clinton to stress the importance of these issues to women and in the upcoming election. . </a:t>
            </a:r>
          </a:p>
          <a:p>
            <a:pPr marL="403810"/>
            <a:endParaRPr lang="en-US" sz="1400" dirty="0" smtClean="0"/>
          </a:p>
          <a:p>
            <a:pPr marL="403810"/>
            <a:r>
              <a:rPr lang="en-US" sz="1400" dirty="0" smtClean="0"/>
              <a:t>Women are also concerned about access to birth control and abortion care as we saw with their uproar about the Hobby Lobby decision and the recent abortion clinic restrictions in Texas. </a:t>
            </a:r>
          </a:p>
          <a:p>
            <a:pPr marL="403810"/>
            <a:endParaRPr lang="en-US" sz="1400" dirty="0" smtClean="0"/>
          </a:p>
          <a:p>
            <a:pPr marL="403810"/>
            <a:r>
              <a:rPr lang="en-US" sz="1400" dirty="0" smtClean="0"/>
              <a:t>They are concerned about violence against women and sexual assault. The NFL helped by getting the media to talk about it non-stop for weeks. </a:t>
            </a:r>
          </a:p>
          <a:p>
            <a:pPr marL="403810"/>
            <a:endParaRPr lang="en-US" sz="1400" dirty="0" smtClean="0"/>
          </a:p>
          <a:p>
            <a:pPr marL="403810"/>
            <a:r>
              <a:rPr lang="en-US" sz="1400" dirty="0" smtClean="0"/>
              <a:t>We just got marriage equality in 5 more states and the majority of the country support it. </a:t>
            </a:r>
          </a:p>
          <a:p>
            <a:pPr marL="403810"/>
            <a:endParaRPr lang="en-US" sz="1400" dirty="0" smtClean="0"/>
          </a:p>
          <a:p>
            <a:r>
              <a:rPr lang="en-US" sz="1400" dirty="0" smtClean="0"/>
              <a:t>This is our moment. Our issues are at the forefront, they are polling well with voters, and women can make the difference. We can Save the Senate, win some important House seats, and win important ballot initiatives if we all work non-stop until the election. </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8</a:t>
            </a:fld>
            <a:endParaRPr lang="en-US"/>
          </a:p>
        </p:txBody>
      </p:sp>
    </p:spTree>
    <p:extLst>
      <p:ext uri="{BB962C8B-B14F-4D97-AF65-F5344CB8AC3E}">
        <p14:creationId xmlns:p14="http://schemas.microsoft.com/office/powerpoint/2010/main" val="383514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64">
              <a:defRPr/>
            </a:pPr>
            <a:r>
              <a:rPr lang="en-US" sz="1400" dirty="0" smtClean="0"/>
              <a:t>What can we do to overcome the midterm drop off and get more progressive voters to the polls? </a:t>
            </a:r>
          </a:p>
          <a:p>
            <a:pPr defTabSz="931764">
              <a:defRPr/>
            </a:pPr>
            <a:endParaRPr lang="en-US" sz="1400" dirty="0" smtClean="0"/>
          </a:p>
          <a:p>
            <a:pPr defTabSz="931764">
              <a:defRPr/>
            </a:pPr>
            <a:r>
              <a:rPr lang="en-US" sz="1400" dirty="0" smtClean="0"/>
              <a:t>We can commit to working on feminist campaigns and ballot initiatives.</a:t>
            </a:r>
          </a:p>
          <a:p>
            <a:pPr defTabSz="931764">
              <a:defRPr/>
            </a:pPr>
            <a:endParaRPr lang="en-US" sz="1400" dirty="0" smtClean="0"/>
          </a:p>
          <a:p>
            <a:pPr defTabSz="931764">
              <a:defRPr/>
            </a:pPr>
            <a:r>
              <a:rPr lang="en-US" sz="1400" dirty="0" smtClean="0"/>
              <a:t>We can obtain voter commitment, which is an important factor in the frequency of voting. We can get people to think of themselves as voters. People who say, “I am a voter” vote more often than people who say “I will vote” or “I voted.”</a:t>
            </a:r>
          </a:p>
          <a:p>
            <a:pPr defTabSz="931764">
              <a:defRPr/>
            </a:pPr>
            <a:endParaRPr lang="en-US" sz="1400" dirty="0" smtClean="0"/>
          </a:p>
          <a:p>
            <a:pPr defTabSz="931764">
              <a:defRPr/>
            </a:pPr>
            <a:r>
              <a:rPr lang="en-US" sz="1400" dirty="0" smtClean="0"/>
              <a:t>We can let people know that their votes are especially important during the midterm election because there is so much to gain – or lose. </a:t>
            </a:r>
          </a:p>
          <a:p>
            <a:pPr defTabSz="931764">
              <a:defRPr/>
            </a:pPr>
            <a:endParaRPr lang="en-US" sz="1400" dirty="0" smtClean="0"/>
          </a:p>
          <a:p>
            <a:pPr defTabSz="931764">
              <a:defRPr/>
            </a:pPr>
            <a:r>
              <a:rPr lang="en-US" sz="1400" dirty="0" smtClean="0"/>
              <a:t>We can motivate voters to vote by educating them about what’s at stake. NOW’s issues poll well with voters. Women have an opportunity to make some gains toward equality with the issues that matter most to us. </a:t>
            </a:r>
          </a:p>
          <a:p>
            <a:pPr defTabSz="931764">
              <a:defRPr/>
            </a:pPr>
            <a:endParaRPr lang="en-US" sz="1400" dirty="0" smtClean="0"/>
          </a:p>
          <a:p>
            <a:pPr defTabSz="931764">
              <a:defRPr/>
            </a:pPr>
            <a:r>
              <a:rPr lang="en-US" sz="1400" dirty="0" smtClean="0"/>
              <a:t>Although NOW is non-partisan, the current Republican leadership has blocked much of NOW’s agenda. </a:t>
            </a:r>
          </a:p>
          <a:p>
            <a:pPr defTabSz="931764">
              <a:defRPr/>
            </a:pPr>
            <a:endParaRPr lang="en-US" sz="1400" dirty="0" smtClean="0"/>
          </a:p>
          <a:p>
            <a:pPr marL="0" lvl="1" defTabSz="931764">
              <a:defRPr/>
            </a:pPr>
            <a:r>
              <a:rPr lang="en-US" sz="1400" dirty="0" smtClean="0"/>
              <a:t>Critiques of Republicans for their positions on seniors, women’s economic issues and women’s health are also powerful in moving the vote among younger voters and women who don’t want them to take away any what we have gained. Additionally, these critiques help move the vote in some of the most competitive races. </a:t>
            </a:r>
          </a:p>
          <a:p>
            <a:endParaRPr lang="en-US" dirty="0" smtClean="0"/>
          </a:p>
          <a:p>
            <a:pPr defTabSz="931764">
              <a:defRPr/>
            </a:pPr>
            <a:r>
              <a:rPr lang="en-US" sz="1400" b="1" dirty="0" smtClean="0"/>
              <a:t>Transition</a:t>
            </a:r>
            <a:r>
              <a:rPr lang="en-US" sz="1400" dirty="0" smtClean="0"/>
              <a:t>: Next, Jan Erickson will tell us about what will happen if Republicans take the Senate and control both houses. </a:t>
            </a:r>
          </a:p>
          <a:p>
            <a:endParaRPr lang="en-US" dirty="0"/>
          </a:p>
        </p:txBody>
      </p:sp>
      <p:sp>
        <p:nvSpPr>
          <p:cNvPr id="4" name="Slide Number Placeholder 3"/>
          <p:cNvSpPr>
            <a:spLocks noGrp="1"/>
          </p:cNvSpPr>
          <p:nvPr>
            <p:ph type="sldNum" sz="quarter" idx="10"/>
          </p:nvPr>
        </p:nvSpPr>
        <p:spPr/>
        <p:txBody>
          <a:bodyPr/>
          <a:lstStyle/>
          <a:p>
            <a:fld id="{F8DEE5B9-B780-4158-87B1-D283AA938D0B}" type="slidenum">
              <a:rPr lang="en-US" smtClean="0"/>
              <a:t>9</a:t>
            </a:fld>
            <a:endParaRPr lang="en-US"/>
          </a:p>
        </p:txBody>
      </p:sp>
    </p:spTree>
    <p:extLst>
      <p:ext uri="{BB962C8B-B14F-4D97-AF65-F5344CB8AC3E}">
        <p14:creationId xmlns:p14="http://schemas.microsoft.com/office/powerpoint/2010/main" val="899132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7FE9D72-3984-4895-A3D1-E8ABC7AF6162}" type="datetimeFigureOut">
              <a:rPr lang="en-US" smtClean="0"/>
              <a:t>10/16/2014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769EBDB-629F-4ED0-BD86-66CBACF746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FE9D72-3984-4895-A3D1-E8ABC7AF6162}" type="datetimeFigureOut">
              <a:rPr lang="en-US" smtClean="0"/>
              <a:t>10/16/2014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69EBDB-629F-4ED0-BD86-66CBACF746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FE9D72-3984-4895-A3D1-E8ABC7AF6162}" type="datetimeFigureOut">
              <a:rPr lang="en-US" smtClean="0"/>
              <a:t>10/16/2014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69EBDB-629F-4ED0-BD86-66CBACF746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FE9D72-3984-4895-A3D1-E8ABC7AF6162}" type="datetimeFigureOut">
              <a:rPr lang="en-US" smtClean="0"/>
              <a:t>10/16/2014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69EBDB-629F-4ED0-BD86-66CBACF7468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7FE9D72-3984-4895-A3D1-E8ABC7AF6162}" type="datetimeFigureOut">
              <a:rPr lang="en-US" smtClean="0"/>
              <a:t>10/16/2014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69EBDB-629F-4ED0-BD86-66CBACF7468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7FE9D72-3984-4895-A3D1-E8ABC7AF6162}" type="datetimeFigureOut">
              <a:rPr lang="en-US" smtClean="0"/>
              <a:t>10/16/2014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69EBDB-629F-4ED0-BD86-66CBACF7468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7FE9D72-3984-4895-A3D1-E8ABC7AF6162}" type="datetimeFigureOut">
              <a:rPr lang="en-US" smtClean="0"/>
              <a:t>10/16/2014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769EBDB-629F-4ED0-BD86-66CBACF746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7FE9D72-3984-4895-A3D1-E8ABC7AF6162}" type="datetimeFigureOut">
              <a:rPr lang="en-US" smtClean="0"/>
              <a:t>10/16/2014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769EBDB-629F-4ED0-BD86-66CBACF7468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7FE9D72-3984-4895-A3D1-E8ABC7AF6162}" type="datetimeFigureOut">
              <a:rPr lang="en-US" smtClean="0"/>
              <a:t>10/16/2014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769EBDB-629F-4ED0-BD86-66CBACF746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7FE9D72-3984-4895-A3D1-E8ABC7AF6162}" type="datetimeFigureOut">
              <a:rPr lang="en-US" smtClean="0"/>
              <a:t>10/16/2014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69EBDB-629F-4ED0-BD86-66CBACF746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7FE9D72-3984-4895-A3D1-E8ABC7AF6162}" type="datetimeFigureOut">
              <a:rPr lang="en-US" smtClean="0"/>
              <a:t>10/16/2014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769EBDB-629F-4ED0-BD86-66CBACF7468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7FE9D72-3984-4895-A3D1-E8ABC7AF6162}" type="datetimeFigureOut">
              <a:rPr lang="en-US" smtClean="0"/>
              <a:t>10/16/2014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769EBDB-629F-4ED0-BD86-66CBACF746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govtrel@now.org" TargetMode="External"/><Relationship Id="rId13"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mailto:vpaction@now.org" TargetMode="Externa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mailto:patreuss@verizon.net" TargetMode="External"/><Relationship Id="rId4" Type="http://schemas.microsoft.com/office/2007/relationships/hdphoto" Target="../media/hdphoto1.wdp"/><Relationship Id="rId9" Type="http://schemas.openxmlformats.org/officeDocument/2006/relationships/hyperlink" Target="mailto:elections@now.org" TargetMode="External"/><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clu.org/let-me-vot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vote411.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now.org/leaderdoc/2014-midterm-election-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mailto:patreuss@verizon.ne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now.org/leaderdoc/2014-midterm-election-resourc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now.org/leaderdoc/2014-midterm-election-resourc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now.org/leaderdoc/2014-midterm-election-resources/" TargetMode="External"/><Relationship Id="rId3" Type="http://schemas.openxmlformats.org/officeDocument/2006/relationships/hyperlink" Target="mailto:elections@now.org" TargetMode="External"/><Relationship Id="rId7" Type="http://schemas.openxmlformats.org/officeDocument/2006/relationships/hyperlink" Target="mailto:vpaction@now.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fieldorg@now.org" TargetMode="External"/><Relationship Id="rId5" Type="http://schemas.openxmlformats.org/officeDocument/2006/relationships/hyperlink" Target="mailto:govtrel@now.org" TargetMode="External"/><Relationship Id="rId4" Type="http://schemas.openxmlformats.org/officeDocument/2006/relationships/hyperlink" Target="mailto:patreuss@verizon.net" TargetMode="External"/><Relationship Id="rId9" Type="http://schemas.openxmlformats.org/officeDocument/2006/relationships/hyperlink" Target="http://nowpa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at Stake in 2014</a:t>
            </a:r>
            <a:endParaRPr lang="en-US" dirty="0"/>
          </a:p>
        </p:txBody>
      </p:sp>
      <p:sp>
        <p:nvSpPr>
          <p:cNvPr id="3" name="Subtitle 2"/>
          <p:cNvSpPr>
            <a:spLocks noGrp="1"/>
          </p:cNvSpPr>
          <p:nvPr>
            <p:ph type="subTitle" idx="1"/>
          </p:nvPr>
        </p:nvSpPr>
        <p:spPr>
          <a:xfrm>
            <a:off x="304800" y="3611607"/>
            <a:ext cx="8153400" cy="1199704"/>
          </a:xfrm>
        </p:spPr>
        <p:txBody>
          <a:bodyPr>
            <a:normAutofit fontScale="92500"/>
          </a:bodyPr>
          <a:lstStyle/>
          <a:p>
            <a:r>
              <a:rPr lang="en-US" dirty="0" smtClean="0"/>
              <a:t>NOW PAC, NOW Foundation</a:t>
            </a:r>
            <a:r>
              <a:rPr lang="en-US" dirty="0"/>
              <a:t>, and </a:t>
            </a:r>
            <a:r>
              <a:rPr lang="en-US" dirty="0" smtClean="0"/>
              <a:t>NOW Inc. Webinar </a:t>
            </a:r>
          </a:p>
          <a:p>
            <a:r>
              <a:rPr lang="en-US" dirty="0" smtClean="0"/>
              <a:t>10/7/2014</a:t>
            </a:r>
            <a:endParaRPr lang="en-US" dirty="0"/>
          </a:p>
        </p:txBody>
      </p:sp>
      <p:pic>
        <p:nvPicPr>
          <p:cNvPr id="1026" name="Picture 2" descr="S:\Logos\NOWLOG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584" y="457200"/>
            <a:ext cx="2084832" cy="215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78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14400"/>
            <a:ext cx="7772400" cy="1829761"/>
          </a:xfrm>
        </p:spPr>
        <p:txBody>
          <a:bodyPr>
            <a:normAutofit fontScale="90000"/>
          </a:bodyPr>
          <a:lstStyle/>
          <a:p>
            <a:r>
              <a:rPr lang="en-US" dirty="0" smtClean="0"/>
              <a:t>What Will Happen if Republicans Take the Senate</a:t>
            </a:r>
            <a:endParaRPr lang="en-US" dirty="0"/>
          </a:p>
        </p:txBody>
      </p:sp>
      <p:sp>
        <p:nvSpPr>
          <p:cNvPr id="3" name="Subtitle 2"/>
          <p:cNvSpPr>
            <a:spLocks noGrp="1"/>
          </p:cNvSpPr>
          <p:nvPr>
            <p:ph type="subTitle" idx="1"/>
          </p:nvPr>
        </p:nvSpPr>
        <p:spPr>
          <a:xfrm>
            <a:off x="-3412" y="2819400"/>
            <a:ext cx="9144000" cy="1199704"/>
          </a:xfrm>
        </p:spPr>
        <p:txBody>
          <a:bodyPr>
            <a:normAutofit/>
          </a:bodyPr>
          <a:lstStyle/>
          <a:p>
            <a:r>
              <a:rPr lang="en-US" sz="2400" dirty="0" smtClean="0"/>
              <a:t>Consequences of Republicans Controlling both Houses</a:t>
            </a:r>
            <a:endParaRPr lang="en-US" sz="2400" dirty="0"/>
          </a:p>
        </p:txBody>
      </p:sp>
      <p:sp>
        <p:nvSpPr>
          <p:cNvPr id="6" name="TextBox 5"/>
          <p:cNvSpPr txBox="1"/>
          <p:nvPr/>
        </p:nvSpPr>
        <p:spPr>
          <a:xfrm>
            <a:off x="457200" y="3581400"/>
            <a:ext cx="8686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Reproductive Rights</a:t>
            </a:r>
          </a:p>
          <a:p>
            <a:pPr marL="285750" indent="-285750">
              <a:buFont typeface="Arial" panose="020B0604020202020204" pitchFamily="34" charset="0"/>
              <a:buChar char="•"/>
            </a:pPr>
            <a:r>
              <a:rPr lang="en-US" sz="2400" dirty="0" smtClean="0"/>
              <a:t>Economic Justice, including pay equity</a:t>
            </a:r>
          </a:p>
          <a:p>
            <a:pPr marL="285750" indent="-285750">
              <a:buFont typeface="Arial" panose="020B0604020202020204" pitchFamily="34" charset="0"/>
              <a:buChar char="•"/>
            </a:pPr>
            <a:r>
              <a:rPr lang="en-US" sz="2400" dirty="0" smtClean="0"/>
              <a:t>Social Service programs critical for women and families </a:t>
            </a:r>
            <a:endParaRPr lang="en-US" sz="2400" dirty="0"/>
          </a:p>
        </p:txBody>
      </p:sp>
    </p:spTree>
    <p:extLst>
      <p:ext uri="{BB962C8B-B14F-4D97-AF65-F5344CB8AC3E}">
        <p14:creationId xmlns:p14="http://schemas.microsoft.com/office/powerpoint/2010/main" val="726431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914400"/>
          </a:xfrm>
        </p:spPr>
        <p:txBody>
          <a:bodyPr>
            <a:normAutofit fontScale="90000"/>
          </a:bodyPr>
          <a:lstStyle/>
          <a:p>
            <a:r>
              <a:rPr lang="en-US" dirty="0" smtClean="0"/>
              <a:t>Republicans Will Attack </a:t>
            </a:r>
            <a:br>
              <a:rPr lang="en-US" dirty="0" smtClean="0"/>
            </a:br>
            <a:r>
              <a:rPr lang="en-US" dirty="0" smtClean="0"/>
              <a:t>Reproductive Rights</a:t>
            </a:r>
            <a:endParaRPr lang="en-US" dirty="0"/>
          </a:p>
        </p:txBody>
      </p:sp>
      <p:sp>
        <p:nvSpPr>
          <p:cNvPr id="3" name="TextBox 2"/>
          <p:cNvSpPr txBox="1"/>
          <p:nvPr/>
        </p:nvSpPr>
        <p:spPr>
          <a:xfrm>
            <a:off x="0" y="1371600"/>
            <a:ext cx="9144000" cy="5812873"/>
          </a:xfrm>
          <a:prstGeom prst="rect">
            <a:avLst/>
          </a:prstGeom>
          <a:noFill/>
        </p:spPr>
        <p:txBody>
          <a:bodyPr wrap="square" rtlCol="0">
            <a:spAutoFit/>
          </a:bodyPr>
          <a:lstStyle/>
          <a:p>
            <a:pPr marR="0" lvl="0">
              <a:lnSpc>
                <a:spcPct val="115000"/>
              </a:lnSpc>
              <a:spcBef>
                <a:spcPts val="0"/>
              </a:spcBef>
              <a:spcAft>
                <a:spcPts val="0"/>
              </a:spcAft>
            </a:pPr>
            <a:r>
              <a:rPr lang="en-US" sz="2000" b="1" dirty="0" smtClean="0">
                <a:ea typeface="Calibri"/>
                <a:cs typeface="Times New Roman" panose="02020603050405020304" pitchFamily="18" charset="0"/>
              </a:rPr>
              <a:t>Republicans Will Attempt to Pass a law that:</a:t>
            </a:r>
          </a:p>
          <a:p>
            <a:pPr marL="342900" indent="-342900">
              <a:lnSpc>
                <a:spcPct val="115000"/>
              </a:lnSpc>
              <a:buFont typeface="Symbol"/>
              <a:buChar char=""/>
            </a:pPr>
            <a:r>
              <a:rPr lang="en-US" sz="2000" dirty="0">
                <a:ea typeface="Calibri"/>
                <a:cs typeface="Times New Roman" panose="02020603050405020304" pitchFamily="18" charset="0"/>
              </a:rPr>
              <a:t>ends the no-copay contraception benefit under the ACA</a:t>
            </a:r>
          </a:p>
          <a:p>
            <a:pPr marL="342900" marR="0" lvl="0" indent="-342900">
              <a:lnSpc>
                <a:spcPct val="115000"/>
              </a:lnSpc>
              <a:spcBef>
                <a:spcPts val="0"/>
              </a:spcBef>
              <a:spcAft>
                <a:spcPts val="0"/>
              </a:spcAft>
              <a:buFont typeface="Symbol"/>
              <a:buChar char=""/>
            </a:pPr>
            <a:r>
              <a:rPr lang="en-US" sz="2000" dirty="0" smtClean="0">
                <a:ea typeface="Calibri"/>
                <a:cs typeface="Times New Roman" panose="02020603050405020304" pitchFamily="18" charset="0"/>
              </a:rPr>
              <a:t>makes </a:t>
            </a:r>
            <a:r>
              <a:rPr lang="en-US" sz="2000" dirty="0">
                <a:ea typeface="Calibri"/>
                <a:cs typeface="Times New Roman" panose="02020603050405020304" pitchFamily="18" charset="0"/>
              </a:rPr>
              <a:t>it a federal crime </a:t>
            </a:r>
            <a:r>
              <a:rPr lang="en-US" sz="2000" dirty="0" smtClean="0">
                <a:ea typeface="Calibri"/>
                <a:cs typeface="Times New Roman" panose="02020603050405020304" pitchFamily="18" charset="0"/>
              </a:rPr>
              <a:t>for </a:t>
            </a:r>
            <a:r>
              <a:rPr lang="en-US" sz="2000" dirty="0">
                <a:ea typeface="Calibri"/>
                <a:cs typeface="Times New Roman" panose="02020603050405020304" pitchFamily="18" charset="0"/>
              </a:rPr>
              <a:t>an adult to </a:t>
            </a:r>
            <a:r>
              <a:rPr lang="en-US" sz="2000" dirty="0" smtClean="0">
                <a:ea typeface="Calibri"/>
                <a:cs typeface="Times New Roman" panose="02020603050405020304" pitchFamily="18" charset="0"/>
              </a:rPr>
              <a:t>accompany </a:t>
            </a:r>
            <a:r>
              <a:rPr lang="en-US" sz="2000" dirty="0">
                <a:ea typeface="Calibri"/>
                <a:cs typeface="Times New Roman" panose="02020603050405020304" pitchFamily="18" charset="0"/>
              </a:rPr>
              <a:t>a teenager across state lines for an abortion</a:t>
            </a:r>
          </a:p>
          <a:p>
            <a:pPr marL="342900" indent="-342900">
              <a:lnSpc>
                <a:spcPct val="115000"/>
              </a:lnSpc>
              <a:buFont typeface="Symbol"/>
              <a:buChar char=""/>
            </a:pPr>
            <a:r>
              <a:rPr lang="en-US" sz="2000" dirty="0">
                <a:ea typeface="Calibri"/>
                <a:cs typeface="Times New Roman" panose="02020603050405020304" pitchFamily="18" charset="0"/>
              </a:rPr>
              <a:t>reinstates a ban against military women and their dependents obtaining abortions overseas (with their own money)</a:t>
            </a:r>
          </a:p>
          <a:p>
            <a:pPr marL="342900" marR="0" lvl="0" indent="-342900">
              <a:lnSpc>
                <a:spcPct val="115000"/>
              </a:lnSpc>
              <a:spcBef>
                <a:spcPts val="0"/>
              </a:spcBef>
              <a:spcAft>
                <a:spcPts val="0"/>
              </a:spcAft>
              <a:buFont typeface="Symbol"/>
              <a:buChar char=""/>
            </a:pPr>
            <a:r>
              <a:rPr lang="en-US" sz="2000" dirty="0" smtClean="0">
                <a:ea typeface="Calibri"/>
                <a:cs typeface="Times New Roman" panose="02020603050405020304" pitchFamily="18" charset="0"/>
              </a:rPr>
              <a:t>bans </a:t>
            </a:r>
            <a:r>
              <a:rPr lang="en-US" sz="2000" dirty="0">
                <a:ea typeface="Calibri"/>
                <a:cs typeface="Times New Roman" panose="02020603050405020304" pitchFamily="18" charset="0"/>
              </a:rPr>
              <a:t>abortions after 20 weeks except for </a:t>
            </a:r>
            <a:r>
              <a:rPr lang="en-US" sz="2000" dirty="0" smtClean="0">
                <a:ea typeface="Calibri"/>
                <a:cs typeface="Times New Roman" panose="02020603050405020304" pitchFamily="18" charset="0"/>
              </a:rPr>
              <a:t>life of </a:t>
            </a:r>
            <a:r>
              <a:rPr lang="en-US" sz="2000" dirty="0">
                <a:ea typeface="Calibri"/>
                <a:cs typeface="Times New Roman" panose="02020603050405020304" pitchFamily="18" charset="0"/>
              </a:rPr>
              <a:t>the </a:t>
            </a:r>
            <a:r>
              <a:rPr lang="en-US" sz="2000" dirty="0" smtClean="0">
                <a:ea typeface="Calibri"/>
                <a:cs typeface="Times New Roman" panose="02020603050405020304" pitchFamily="18" charset="0"/>
              </a:rPr>
              <a:t>mother and in cases of rape or incest</a:t>
            </a:r>
            <a:endParaRPr lang="en-US" sz="2000" dirty="0">
              <a:ea typeface="Calibri"/>
              <a:cs typeface="Times New Roman" panose="02020603050405020304" pitchFamily="18" charset="0"/>
            </a:endParaRPr>
          </a:p>
          <a:p>
            <a:pPr marL="342900" indent="-342900">
              <a:lnSpc>
                <a:spcPct val="115000"/>
              </a:lnSpc>
              <a:buFont typeface="Symbol"/>
              <a:buChar char=""/>
            </a:pPr>
            <a:r>
              <a:rPr lang="en-US" sz="2000" dirty="0" smtClean="0">
                <a:ea typeface="Calibri"/>
                <a:cs typeface="Times New Roman" panose="02020603050405020304" pitchFamily="18" charset="0"/>
              </a:rPr>
              <a:t>bans </a:t>
            </a:r>
            <a:r>
              <a:rPr lang="en-US" sz="2000" dirty="0">
                <a:ea typeface="Calibri"/>
                <a:cs typeface="Times New Roman" panose="02020603050405020304" pitchFamily="18" charset="0"/>
              </a:rPr>
              <a:t>abortion coverage in all state healthcare insurance exchanges</a:t>
            </a:r>
          </a:p>
          <a:p>
            <a:pPr marL="342900" indent="-342900">
              <a:lnSpc>
                <a:spcPct val="115000"/>
              </a:lnSpc>
              <a:buFont typeface="Symbol"/>
              <a:buChar char=""/>
            </a:pPr>
            <a:r>
              <a:rPr lang="en-US" sz="2000" dirty="0">
                <a:ea typeface="Calibri"/>
                <a:cs typeface="Times New Roman" panose="02020603050405020304" pitchFamily="18" charset="0"/>
              </a:rPr>
              <a:t>restricts small businesses from offering insurance policies that cover abortion services in the No Taxpayer-Funded Abortion Act</a:t>
            </a:r>
          </a:p>
          <a:p>
            <a:pPr marL="342900" indent="-342900">
              <a:lnSpc>
                <a:spcPct val="115000"/>
              </a:lnSpc>
              <a:buFont typeface="Symbol"/>
              <a:buChar char=""/>
            </a:pPr>
            <a:r>
              <a:rPr lang="en-US" sz="2000" dirty="0">
                <a:ea typeface="Calibri"/>
                <a:cs typeface="Times New Roman" panose="02020603050405020304" pitchFamily="18" charset="0"/>
              </a:rPr>
              <a:t>proposes a Fetal Personhood Constitutional Amendment, meaning that all abortions would be banned</a:t>
            </a:r>
          </a:p>
          <a:p>
            <a:pPr marL="342900" indent="-342900">
              <a:lnSpc>
                <a:spcPct val="115000"/>
              </a:lnSpc>
              <a:buFont typeface="Symbol"/>
              <a:buChar char=""/>
            </a:pPr>
            <a:endParaRPr lang="en-US" sz="2000" dirty="0">
              <a:ea typeface="Calibri"/>
              <a:cs typeface="Times New Roman" panose="02020603050405020304" pitchFamily="18" charset="0"/>
            </a:endParaRPr>
          </a:p>
          <a:p>
            <a:pPr marL="342900" marR="0" lvl="0" indent="-342900">
              <a:lnSpc>
                <a:spcPct val="115000"/>
              </a:lnSpc>
              <a:spcBef>
                <a:spcPts val="0"/>
              </a:spcBef>
              <a:spcAft>
                <a:spcPts val="1000"/>
              </a:spcAft>
              <a:buFont typeface="Symbol"/>
              <a:buChar char=""/>
            </a:pPr>
            <a:endParaRPr lang="en-US" dirty="0" smtClean="0">
              <a:latin typeface="Calibri"/>
              <a:ea typeface="Calibri"/>
              <a:cs typeface="Times New Roman"/>
            </a:endParaRPr>
          </a:p>
          <a:p>
            <a:pPr marL="342900" marR="0" lvl="0" indent="-342900">
              <a:lnSpc>
                <a:spcPct val="115000"/>
              </a:lnSpc>
              <a:spcBef>
                <a:spcPts val="0"/>
              </a:spcBef>
              <a:spcAft>
                <a:spcPts val="1000"/>
              </a:spcAft>
              <a:buFont typeface="Symbol"/>
              <a:buChar char=""/>
            </a:pPr>
            <a:endParaRPr lang="en-US" dirty="0">
              <a:effectLst/>
              <a:latin typeface="Calibri"/>
              <a:ea typeface="Calibri"/>
              <a:cs typeface="Times New Roman"/>
            </a:endParaRPr>
          </a:p>
        </p:txBody>
      </p:sp>
    </p:spTree>
    <p:extLst>
      <p:ext uri="{BB962C8B-B14F-4D97-AF65-F5344CB8AC3E}">
        <p14:creationId xmlns:p14="http://schemas.microsoft.com/office/powerpoint/2010/main" val="906084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8226"/>
            <a:ext cx="9144000" cy="914400"/>
          </a:xfrm>
        </p:spPr>
        <p:txBody>
          <a:bodyPr>
            <a:normAutofit/>
          </a:bodyPr>
          <a:lstStyle/>
          <a:p>
            <a:r>
              <a:rPr lang="en-US" dirty="0" smtClean="0"/>
              <a:t>More Republican Agenda</a:t>
            </a:r>
            <a:endParaRPr lang="en-US" dirty="0"/>
          </a:p>
        </p:txBody>
      </p:sp>
      <p:sp>
        <p:nvSpPr>
          <p:cNvPr id="2" name="TextBox 1"/>
          <p:cNvSpPr txBox="1"/>
          <p:nvPr/>
        </p:nvSpPr>
        <p:spPr>
          <a:xfrm>
            <a:off x="0" y="992626"/>
            <a:ext cx="9144000" cy="4810291"/>
          </a:xfrm>
          <a:prstGeom prst="rect">
            <a:avLst/>
          </a:prstGeom>
          <a:noFill/>
          <a:ln>
            <a:noFill/>
          </a:ln>
        </p:spPr>
        <p:txBody>
          <a:bodyPr wrap="square" rtlCol="0">
            <a:spAutoFit/>
          </a:bodyPr>
          <a:lstStyle/>
          <a:p>
            <a:pPr marL="342900" marR="0" lvl="0" indent="-342900">
              <a:lnSpc>
                <a:spcPct val="115000"/>
              </a:lnSpc>
              <a:spcBef>
                <a:spcPts val="0"/>
              </a:spcBef>
              <a:spcAft>
                <a:spcPts val="0"/>
              </a:spcAft>
              <a:buFont typeface="Symbol"/>
              <a:buChar char=""/>
            </a:pPr>
            <a:r>
              <a:rPr lang="en-US" sz="2000" b="1" dirty="0" smtClean="0">
                <a:ea typeface="Calibri"/>
                <a:cs typeface="Times New Roman" panose="02020603050405020304" pitchFamily="18" charset="0"/>
              </a:rPr>
              <a:t>More bad legislation </a:t>
            </a:r>
            <a:r>
              <a:rPr lang="en-US" sz="2000" dirty="0">
                <a:ea typeface="Calibri"/>
                <a:cs typeface="Times New Roman" panose="02020603050405020304" pitchFamily="18" charset="0"/>
              </a:rPr>
              <a:t>will pass House and Senate, </a:t>
            </a:r>
            <a:r>
              <a:rPr lang="en-US" sz="2000" b="1" dirty="0">
                <a:ea typeface="Calibri"/>
                <a:cs typeface="Times New Roman" panose="02020603050405020304" pitchFamily="18" charset="0"/>
              </a:rPr>
              <a:t>forcing Obama to veto </a:t>
            </a:r>
            <a:r>
              <a:rPr lang="en-US" sz="2000" dirty="0">
                <a:ea typeface="Calibri"/>
                <a:cs typeface="Times New Roman" panose="02020603050405020304" pitchFamily="18" charset="0"/>
              </a:rPr>
              <a:t>or accept </a:t>
            </a:r>
            <a:r>
              <a:rPr lang="en-US" sz="2000" dirty="0" smtClean="0">
                <a:ea typeface="Calibri"/>
                <a:cs typeface="Times New Roman" panose="02020603050405020304" pitchFamily="18" charset="0"/>
              </a:rPr>
              <a:t>these terrible bills</a:t>
            </a:r>
            <a:endParaRPr lang="en-US" sz="2000" dirty="0">
              <a:ea typeface="Calibri"/>
              <a:cs typeface="Times New Roman" panose="02020603050405020304" pitchFamily="18" charset="0"/>
            </a:endParaRPr>
          </a:p>
          <a:p>
            <a:pPr marL="800100" marR="0" lvl="1" indent="-342900">
              <a:lnSpc>
                <a:spcPct val="115000"/>
              </a:lnSpc>
              <a:spcBef>
                <a:spcPts val="0"/>
              </a:spcBef>
              <a:spcAft>
                <a:spcPts val="1000"/>
              </a:spcAft>
              <a:buFont typeface="Wingdings" panose="05000000000000000000" pitchFamily="2" charset="2"/>
              <a:buChar char="Ø"/>
            </a:pPr>
            <a:r>
              <a:rPr lang="en-US" sz="2000" dirty="0" smtClean="0">
                <a:ea typeface="Calibri"/>
                <a:cs typeface="Times New Roman" panose="02020603050405020304" pitchFamily="18" charset="0"/>
              </a:rPr>
              <a:t>Republicans </a:t>
            </a:r>
            <a:r>
              <a:rPr lang="en-US" sz="2000" dirty="0">
                <a:ea typeface="Calibri"/>
                <a:cs typeface="Times New Roman" panose="02020603050405020304" pitchFamily="18" charset="0"/>
              </a:rPr>
              <a:t>can paint Obama as the block to </a:t>
            </a:r>
            <a:r>
              <a:rPr lang="en-US" sz="2000" dirty="0" smtClean="0">
                <a:ea typeface="Calibri"/>
                <a:cs typeface="Times New Roman" panose="02020603050405020304" pitchFamily="18" charset="0"/>
              </a:rPr>
              <a:t>“important” legislation</a:t>
            </a:r>
            <a:r>
              <a:rPr lang="en-US" sz="2000" dirty="0">
                <a:ea typeface="Calibri"/>
                <a:cs typeface="Times New Roman" panose="02020603050405020304" pitchFamily="18" charset="0"/>
              </a:rPr>
              <a:t>, not </a:t>
            </a:r>
            <a:r>
              <a:rPr lang="en-US" sz="2000" dirty="0" smtClean="0">
                <a:ea typeface="Calibri"/>
                <a:cs typeface="Times New Roman" panose="02020603050405020304" pitchFamily="18" charset="0"/>
              </a:rPr>
              <a:t>Republicans</a:t>
            </a:r>
          </a:p>
          <a:p>
            <a:pPr marL="342900" marR="0" lvl="0" indent="-342900">
              <a:lnSpc>
                <a:spcPct val="115000"/>
              </a:lnSpc>
              <a:spcBef>
                <a:spcPts val="0"/>
              </a:spcBef>
              <a:spcAft>
                <a:spcPts val="0"/>
              </a:spcAft>
              <a:buFont typeface="Symbol"/>
              <a:buChar char=""/>
            </a:pPr>
            <a:r>
              <a:rPr lang="en-US" sz="2000" dirty="0" smtClean="0">
                <a:ea typeface="Calibri"/>
                <a:cs typeface="Times New Roman" panose="02020603050405020304" pitchFamily="18" charset="0"/>
              </a:rPr>
              <a:t>May attempt </a:t>
            </a:r>
            <a:r>
              <a:rPr lang="en-US" sz="2000" dirty="0">
                <a:ea typeface="Calibri"/>
                <a:cs typeface="Times New Roman" panose="02020603050405020304" pitchFamily="18" charset="0"/>
              </a:rPr>
              <a:t>to pass </a:t>
            </a:r>
            <a:r>
              <a:rPr lang="en-US" sz="2000" dirty="0" smtClean="0">
                <a:ea typeface="Calibri"/>
                <a:cs typeface="Times New Roman" panose="02020603050405020304" pitchFamily="18" charset="0"/>
              </a:rPr>
              <a:t>a limited </a:t>
            </a:r>
            <a:r>
              <a:rPr lang="en-US" sz="2000" b="1" dirty="0" smtClean="0">
                <a:ea typeface="Calibri"/>
                <a:cs typeface="Times New Roman" panose="02020603050405020304" pitchFamily="18" charset="0"/>
              </a:rPr>
              <a:t>Immigration </a:t>
            </a:r>
            <a:r>
              <a:rPr lang="en-US" sz="2000" b="1" dirty="0">
                <a:ea typeface="Calibri"/>
                <a:cs typeface="Times New Roman" panose="02020603050405020304" pitchFamily="18" charset="0"/>
              </a:rPr>
              <a:t>Reform </a:t>
            </a:r>
            <a:r>
              <a:rPr lang="en-US" sz="2000" dirty="0" smtClean="0">
                <a:ea typeface="Calibri"/>
                <a:cs typeface="Times New Roman" panose="02020603050405020304" pitchFamily="18" charset="0"/>
              </a:rPr>
              <a:t>bill without </a:t>
            </a:r>
            <a:r>
              <a:rPr lang="en-US" sz="2000" dirty="0">
                <a:ea typeface="Calibri"/>
                <a:cs typeface="Times New Roman" panose="02020603050405020304" pitchFamily="18" charset="0"/>
              </a:rPr>
              <a:t>path to citizenship, </a:t>
            </a:r>
            <a:r>
              <a:rPr lang="en-US" sz="2000" dirty="0" smtClean="0">
                <a:ea typeface="Calibri"/>
                <a:cs typeface="Times New Roman" panose="02020603050405020304" pitchFamily="18" charset="0"/>
              </a:rPr>
              <a:t>allocating billions more to border security</a:t>
            </a:r>
            <a:endParaRPr lang="en-US" sz="2000" dirty="0">
              <a:ea typeface="Calibri"/>
              <a:cs typeface="Times New Roman" panose="02020603050405020304" pitchFamily="18" charset="0"/>
            </a:endParaRPr>
          </a:p>
          <a:p>
            <a:pPr marL="342900" marR="0" lvl="0" indent="-342900">
              <a:lnSpc>
                <a:spcPct val="115000"/>
              </a:lnSpc>
              <a:spcBef>
                <a:spcPts val="0"/>
              </a:spcBef>
              <a:spcAft>
                <a:spcPts val="0"/>
              </a:spcAft>
              <a:buFont typeface="Symbol"/>
              <a:buChar char=""/>
            </a:pPr>
            <a:r>
              <a:rPr lang="en-US" sz="2000" b="1" dirty="0" smtClean="0">
                <a:ea typeface="Calibri"/>
                <a:cs typeface="Times New Roman" panose="02020603050405020304" pitchFamily="18" charset="0"/>
              </a:rPr>
              <a:t>Reduce funding </a:t>
            </a:r>
            <a:r>
              <a:rPr lang="en-US" sz="2000" dirty="0" smtClean="0">
                <a:ea typeface="Calibri"/>
                <a:cs typeface="Times New Roman" panose="02020603050405020304" pitchFamily="18" charset="0"/>
              </a:rPr>
              <a:t>for:</a:t>
            </a:r>
          </a:p>
          <a:p>
            <a:pPr marL="800100" lvl="1" indent="-342900">
              <a:lnSpc>
                <a:spcPct val="115000"/>
              </a:lnSpc>
              <a:buFont typeface="Symbol"/>
              <a:buChar char=""/>
            </a:pPr>
            <a:r>
              <a:rPr lang="en-US" sz="2000" dirty="0" smtClean="0">
                <a:ea typeface="Calibri"/>
                <a:cs typeface="Times New Roman" panose="02020603050405020304" pitchFamily="18" charset="0"/>
              </a:rPr>
              <a:t> </a:t>
            </a:r>
            <a:r>
              <a:rPr lang="en-US" sz="2000" b="1" dirty="0">
                <a:ea typeface="Calibri"/>
                <a:cs typeface="Times New Roman" panose="02020603050405020304" pitchFamily="18" charset="0"/>
              </a:rPr>
              <a:t>Pell </a:t>
            </a:r>
            <a:r>
              <a:rPr lang="en-US" sz="2000" b="1" dirty="0" smtClean="0">
                <a:ea typeface="Calibri"/>
                <a:cs typeface="Times New Roman" panose="02020603050405020304" pitchFamily="18" charset="0"/>
              </a:rPr>
              <a:t>grants</a:t>
            </a:r>
            <a:r>
              <a:rPr lang="en-US" sz="2000" dirty="0" smtClean="0">
                <a:ea typeface="Calibri"/>
                <a:cs typeface="Times New Roman" panose="02020603050405020304" pitchFamily="18" charset="0"/>
              </a:rPr>
              <a:t>-Have already been cut up $50 billion, Republicans would cut it $90 billion more over 10 years</a:t>
            </a:r>
          </a:p>
          <a:p>
            <a:pPr marL="800100" lvl="1" indent="-342900">
              <a:lnSpc>
                <a:spcPct val="115000"/>
              </a:lnSpc>
              <a:buFont typeface="Symbol"/>
              <a:buChar char=""/>
            </a:pPr>
            <a:r>
              <a:rPr lang="en-US" sz="2000" dirty="0" smtClean="0">
                <a:ea typeface="Calibri"/>
                <a:cs typeface="Times New Roman" panose="02020603050405020304" pitchFamily="18" charset="0"/>
              </a:rPr>
              <a:t> </a:t>
            </a:r>
            <a:r>
              <a:rPr lang="en-US" sz="2000" b="1" dirty="0">
                <a:ea typeface="Calibri"/>
                <a:cs typeface="Times New Roman" panose="02020603050405020304" pitchFamily="18" charset="0"/>
              </a:rPr>
              <a:t>F</a:t>
            </a:r>
            <a:r>
              <a:rPr lang="en-US" sz="2000" b="1" dirty="0" smtClean="0">
                <a:ea typeface="Calibri"/>
                <a:cs typeface="Times New Roman" panose="02020603050405020304" pitchFamily="18" charset="0"/>
              </a:rPr>
              <a:t>ood stamps- </a:t>
            </a:r>
            <a:r>
              <a:rPr lang="en-US" sz="2000" dirty="0" smtClean="0">
                <a:ea typeface="Calibri"/>
                <a:cs typeface="Times New Roman" panose="02020603050405020304" pitchFamily="18" charset="0"/>
              </a:rPr>
              <a:t>House passed a bill that would cut program $137 billion over 10 years </a:t>
            </a:r>
          </a:p>
          <a:p>
            <a:pPr marL="800100" lvl="1" indent="-342900">
              <a:lnSpc>
                <a:spcPct val="115000"/>
              </a:lnSpc>
              <a:buFont typeface="Symbol"/>
              <a:buChar char=""/>
            </a:pPr>
            <a:r>
              <a:rPr lang="en-US" sz="2000" dirty="0" smtClean="0">
                <a:ea typeface="Calibri"/>
                <a:cs typeface="Times New Roman" panose="02020603050405020304" pitchFamily="18" charset="0"/>
              </a:rPr>
              <a:t> </a:t>
            </a:r>
            <a:r>
              <a:rPr lang="en-US" sz="2000" b="1" dirty="0" smtClean="0">
                <a:ea typeface="Calibri"/>
                <a:cs typeface="Times New Roman" panose="02020603050405020304" pitchFamily="18" charset="0"/>
              </a:rPr>
              <a:t>Education</a:t>
            </a:r>
            <a:r>
              <a:rPr lang="en-US" sz="2000" dirty="0" smtClean="0">
                <a:ea typeface="Calibri"/>
                <a:cs typeface="Times New Roman" panose="02020603050405020304" pitchFamily="18" charset="0"/>
              </a:rPr>
              <a:t>-</a:t>
            </a:r>
            <a:r>
              <a:rPr lang="en-US" sz="2000" dirty="0" smtClean="0"/>
              <a:t> House passed </a:t>
            </a:r>
            <a:r>
              <a:rPr lang="en-US" sz="2000" dirty="0"/>
              <a:t>a </a:t>
            </a:r>
            <a:r>
              <a:rPr lang="en-US" sz="2000" dirty="0" smtClean="0"/>
              <a:t>bill </a:t>
            </a:r>
            <a:r>
              <a:rPr lang="en-US" sz="2000" dirty="0"/>
              <a:t>that would </a:t>
            </a:r>
            <a:r>
              <a:rPr lang="en-US" sz="2000" dirty="0" smtClean="0"/>
              <a:t>cut </a:t>
            </a:r>
            <a:r>
              <a:rPr lang="en-US" sz="2000" dirty="0"/>
              <a:t>funding to public schools by over $1 </a:t>
            </a:r>
            <a:r>
              <a:rPr lang="en-US" sz="2000" dirty="0" smtClean="0"/>
              <a:t>billion</a:t>
            </a:r>
            <a:endParaRPr lang="en-US" sz="2000" dirty="0" smtClean="0">
              <a:ea typeface="Calibri"/>
              <a:cs typeface="Times New Roman" panose="02020603050405020304" pitchFamily="18" charset="0"/>
            </a:endParaRPr>
          </a:p>
        </p:txBody>
      </p:sp>
    </p:spTree>
    <p:extLst>
      <p:ext uri="{BB962C8B-B14F-4D97-AF65-F5344CB8AC3E}">
        <p14:creationId xmlns:p14="http://schemas.microsoft.com/office/powerpoint/2010/main" val="2977227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73" y="-20472"/>
            <a:ext cx="9144000" cy="914400"/>
          </a:xfrm>
        </p:spPr>
        <p:txBody>
          <a:bodyPr>
            <a:noAutofit/>
          </a:bodyPr>
          <a:lstStyle/>
          <a:p>
            <a:r>
              <a:rPr lang="en-US" sz="3200" dirty="0" smtClean="0"/>
              <a:t>Republicans Will Gut Important Programs</a:t>
            </a:r>
            <a:endParaRPr lang="en-US" sz="3200" dirty="0"/>
          </a:p>
        </p:txBody>
      </p:sp>
      <p:sp>
        <p:nvSpPr>
          <p:cNvPr id="5" name="TextBox 4"/>
          <p:cNvSpPr txBox="1"/>
          <p:nvPr/>
        </p:nvSpPr>
        <p:spPr>
          <a:xfrm>
            <a:off x="0" y="990600"/>
            <a:ext cx="9144000" cy="5330690"/>
          </a:xfrm>
          <a:prstGeom prst="rect">
            <a:avLst/>
          </a:prstGeom>
          <a:noFill/>
        </p:spPr>
        <p:txBody>
          <a:bodyPr wrap="square" rtlCol="0">
            <a:spAutoFit/>
          </a:bodyPr>
          <a:lstStyle/>
          <a:p>
            <a:pPr marL="342900" indent="-342900">
              <a:lnSpc>
                <a:spcPct val="115000"/>
              </a:lnSpc>
              <a:buFont typeface="Arial" panose="020B0604020202020204" pitchFamily="34" charset="0"/>
              <a:buChar char="•"/>
            </a:pPr>
            <a:r>
              <a:rPr lang="en-US" sz="2000" dirty="0" smtClean="0">
                <a:ea typeface="Times New Roman"/>
                <a:cs typeface="Times New Roman"/>
              </a:rPr>
              <a:t>Will </a:t>
            </a:r>
            <a:r>
              <a:rPr lang="en-US" sz="2000" dirty="0">
                <a:ea typeface="Times New Roman"/>
                <a:cs typeface="Times New Roman"/>
              </a:rPr>
              <a:t>undermine the </a:t>
            </a:r>
            <a:r>
              <a:rPr lang="en-US" sz="2000" b="1" dirty="0">
                <a:ea typeface="Times New Roman"/>
                <a:cs typeface="Times New Roman"/>
              </a:rPr>
              <a:t>Violence Against Women Act </a:t>
            </a:r>
            <a:r>
              <a:rPr lang="en-US" sz="2000" dirty="0">
                <a:ea typeface="Times New Roman"/>
                <a:cs typeface="Times New Roman"/>
              </a:rPr>
              <a:t>and cut back on funding for programs to prevent </a:t>
            </a:r>
            <a:r>
              <a:rPr lang="en-US" sz="2000" dirty="0" smtClean="0">
                <a:ea typeface="Times New Roman"/>
                <a:cs typeface="Times New Roman"/>
              </a:rPr>
              <a:t>domestic violence /sexual assault and </a:t>
            </a:r>
            <a:r>
              <a:rPr lang="en-US" sz="2000" dirty="0">
                <a:ea typeface="Times New Roman"/>
                <a:cs typeface="Times New Roman"/>
              </a:rPr>
              <a:t>assist survivors </a:t>
            </a:r>
            <a:endParaRPr lang="en-US" sz="2000" dirty="0" smtClean="0">
              <a:ea typeface="Times New Roman"/>
              <a:cs typeface="Times New Roman"/>
            </a:endParaRPr>
          </a:p>
          <a:p>
            <a:pPr marL="342900" indent="-342900">
              <a:lnSpc>
                <a:spcPct val="115000"/>
              </a:lnSpc>
              <a:buFont typeface="Arial" panose="020B0604020202020204" pitchFamily="34" charset="0"/>
              <a:buChar char="•"/>
            </a:pPr>
            <a:r>
              <a:rPr lang="en-US" sz="2000" b="1" dirty="0" smtClean="0">
                <a:ea typeface="Times New Roman"/>
                <a:cs typeface="Times New Roman"/>
              </a:rPr>
              <a:t>Defund </a:t>
            </a:r>
            <a:r>
              <a:rPr lang="en-US" sz="2000" b="1" dirty="0">
                <a:ea typeface="Times New Roman"/>
                <a:cs typeface="Times New Roman"/>
              </a:rPr>
              <a:t>Title </a:t>
            </a:r>
            <a:r>
              <a:rPr lang="en-US" sz="2000" b="1" dirty="0" smtClean="0">
                <a:ea typeface="Times New Roman"/>
                <a:cs typeface="Times New Roman"/>
              </a:rPr>
              <a:t>X</a:t>
            </a:r>
            <a:r>
              <a:rPr lang="en-US" sz="2000" b="1" dirty="0">
                <a:ea typeface="Times New Roman"/>
                <a:cs typeface="Times New Roman"/>
              </a:rPr>
              <a:t>, Domestic Family Planning</a:t>
            </a:r>
            <a:r>
              <a:rPr lang="en-US" sz="2000" dirty="0">
                <a:ea typeface="Times New Roman"/>
                <a:cs typeface="Times New Roman"/>
              </a:rPr>
              <a:t> </a:t>
            </a:r>
            <a:r>
              <a:rPr lang="en-US" sz="2000" dirty="0" smtClean="0">
                <a:ea typeface="Times New Roman"/>
                <a:cs typeface="Times New Roman"/>
              </a:rPr>
              <a:t>funding, closing </a:t>
            </a:r>
            <a:r>
              <a:rPr lang="en-US" sz="2000" dirty="0">
                <a:ea typeface="Times New Roman"/>
                <a:cs typeface="Times New Roman"/>
              </a:rPr>
              <a:t>down many </a:t>
            </a:r>
            <a:r>
              <a:rPr lang="en-US" sz="2000" dirty="0" smtClean="0">
                <a:ea typeface="Times New Roman"/>
                <a:cs typeface="Times New Roman"/>
              </a:rPr>
              <a:t>women’s reproductive health clinics</a:t>
            </a:r>
          </a:p>
          <a:p>
            <a:pPr marL="342900" marR="0" lvl="0" indent="-342900">
              <a:lnSpc>
                <a:spcPct val="115000"/>
              </a:lnSpc>
              <a:spcBef>
                <a:spcPts val="0"/>
              </a:spcBef>
              <a:spcAft>
                <a:spcPts val="0"/>
              </a:spcAft>
              <a:buFont typeface="Symbol"/>
              <a:buChar char=""/>
            </a:pPr>
            <a:r>
              <a:rPr lang="en-US" sz="2000" b="1" dirty="0" smtClean="0">
                <a:ea typeface="Times New Roman"/>
              </a:rPr>
              <a:t>Reinstate </a:t>
            </a:r>
            <a:r>
              <a:rPr lang="en-US" sz="2000" b="1" dirty="0">
                <a:ea typeface="Times New Roman"/>
              </a:rPr>
              <a:t>non-factual </a:t>
            </a:r>
            <a:r>
              <a:rPr lang="en-US" sz="2000" b="1" dirty="0" smtClean="0">
                <a:ea typeface="Times New Roman"/>
              </a:rPr>
              <a:t>abstinence-only education </a:t>
            </a:r>
            <a:r>
              <a:rPr lang="en-US" sz="2000" dirty="0">
                <a:ea typeface="Times New Roman"/>
              </a:rPr>
              <a:t>programs </a:t>
            </a:r>
            <a:r>
              <a:rPr lang="en-US" sz="2000" dirty="0" smtClean="0">
                <a:ea typeface="Times New Roman"/>
              </a:rPr>
              <a:t>that have been shown to be ineffective</a:t>
            </a:r>
          </a:p>
          <a:p>
            <a:pPr marL="342900" marR="0" lvl="0" indent="-342900">
              <a:lnSpc>
                <a:spcPct val="115000"/>
              </a:lnSpc>
              <a:spcBef>
                <a:spcPts val="0"/>
              </a:spcBef>
              <a:spcAft>
                <a:spcPts val="0"/>
              </a:spcAft>
              <a:buFont typeface="Symbol"/>
              <a:buChar char=""/>
            </a:pPr>
            <a:r>
              <a:rPr lang="en-US" sz="2000" b="1" dirty="0" smtClean="0">
                <a:ea typeface="Times New Roman"/>
                <a:cs typeface="Times New Roman" panose="02020603050405020304" pitchFamily="18" charset="0"/>
              </a:rPr>
              <a:t>Pass</a:t>
            </a:r>
            <a:r>
              <a:rPr lang="en-US" sz="2000" dirty="0" smtClean="0">
                <a:ea typeface="Times New Roman"/>
                <a:cs typeface="Times New Roman" panose="02020603050405020304" pitchFamily="18" charset="0"/>
              </a:rPr>
              <a:t> </a:t>
            </a:r>
            <a:r>
              <a:rPr lang="en-US" sz="2000" b="1" dirty="0" smtClean="0">
                <a:ea typeface="Times New Roman"/>
                <a:cs typeface="Times New Roman" panose="02020603050405020304" pitchFamily="18" charset="0"/>
              </a:rPr>
              <a:t>“Right-to-Work” </a:t>
            </a:r>
            <a:r>
              <a:rPr lang="en-US" sz="2000" dirty="0" smtClean="0">
                <a:ea typeface="Times New Roman"/>
                <a:cs typeface="Times New Roman" panose="02020603050405020304" pitchFamily="18" charset="0"/>
              </a:rPr>
              <a:t>law to weaken unions</a:t>
            </a:r>
          </a:p>
          <a:p>
            <a:pPr marL="342900" marR="0" lvl="0" indent="-342900">
              <a:lnSpc>
                <a:spcPct val="115000"/>
              </a:lnSpc>
              <a:spcBef>
                <a:spcPts val="0"/>
              </a:spcBef>
              <a:spcAft>
                <a:spcPts val="0"/>
              </a:spcAft>
              <a:buFont typeface="Symbol"/>
              <a:buChar char=""/>
            </a:pPr>
            <a:r>
              <a:rPr lang="en-US" sz="2000" dirty="0" smtClean="0">
                <a:ea typeface="Times New Roman"/>
              </a:rPr>
              <a:t>Vote </a:t>
            </a:r>
            <a:r>
              <a:rPr lang="en-US" sz="2000" dirty="0">
                <a:ea typeface="Times New Roman"/>
              </a:rPr>
              <a:t>to </a:t>
            </a:r>
            <a:r>
              <a:rPr lang="en-US" sz="2000" b="1" dirty="0">
                <a:ea typeface="Times New Roman"/>
              </a:rPr>
              <a:t>repeal </a:t>
            </a:r>
            <a:r>
              <a:rPr lang="en-US" sz="2000" b="1" dirty="0" smtClean="0">
                <a:ea typeface="Times New Roman"/>
              </a:rPr>
              <a:t>the </a:t>
            </a:r>
            <a:r>
              <a:rPr lang="en-US" sz="2000" b="1" dirty="0">
                <a:ea typeface="Times New Roman"/>
              </a:rPr>
              <a:t>Affordable Care </a:t>
            </a:r>
            <a:r>
              <a:rPr lang="en-US" sz="2000" b="1" dirty="0" smtClean="0">
                <a:ea typeface="Times New Roman"/>
              </a:rPr>
              <a:t>Act </a:t>
            </a:r>
            <a:endParaRPr lang="en-US" sz="2000" dirty="0" smtClean="0">
              <a:ea typeface="Times New Roman"/>
            </a:endParaRPr>
          </a:p>
          <a:p>
            <a:pPr marL="800100" lvl="1" indent="-342900">
              <a:lnSpc>
                <a:spcPct val="115000"/>
              </a:lnSpc>
              <a:buFont typeface="Courier New" panose="02070309020205020404" pitchFamily="49" charset="0"/>
              <a:buChar char="o"/>
            </a:pPr>
            <a:r>
              <a:rPr lang="en-US" sz="2000" dirty="0" smtClean="0">
                <a:ea typeface="Times New Roman"/>
              </a:rPr>
              <a:t>The House has voted for repeal more than 50 times</a:t>
            </a:r>
          </a:p>
          <a:p>
            <a:pPr marL="342900" indent="-342900">
              <a:lnSpc>
                <a:spcPct val="115000"/>
              </a:lnSpc>
              <a:buFont typeface="Arial" panose="020B0604020202020204" pitchFamily="34" charset="0"/>
              <a:buChar char="•"/>
            </a:pPr>
            <a:r>
              <a:rPr lang="en-US" sz="2000" b="1" dirty="0" smtClean="0">
                <a:ea typeface="Calibri"/>
                <a:cs typeface="Times New Roman" panose="02020603050405020304" pitchFamily="18" charset="0"/>
              </a:rPr>
              <a:t>Go </a:t>
            </a:r>
            <a:r>
              <a:rPr lang="en-US" sz="2000" b="1" dirty="0">
                <a:ea typeface="Calibri"/>
                <a:cs typeface="Times New Roman" panose="02020603050405020304" pitchFamily="18" charset="0"/>
              </a:rPr>
              <a:t>after Consumer Financial Protection Bureau</a:t>
            </a:r>
            <a:r>
              <a:rPr lang="en-US" sz="2000" dirty="0">
                <a:ea typeface="Calibri"/>
                <a:cs typeface="Times New Roman" panose="02020603050405020304" pitchFamily="18" charset="0"/>
              </a:rPr>
              <a:t> (new agency that reins in harmful practices of banks) to give businesses more control</a:t>
            </a:r>
          </a:p>
          <a:p>
            <a:pPr marL="800100" lvl="1" indent="-342900">
              <a:lnSpc>
                <a:spcPct val="115000"/>
              </a:lnSpc>
              <a:buFont typeface="Courier New" panose="02070309020205020404" pitchFamily="49" charset="0"/>
              <a:buChar char="o"/>
            </a:pPr>
            <a:endParaRPr lang="en-US" sz="2000" dirty="0" smtClean="0">
              <a:ea typeface="Times New Roman"/>
            </a:endParaRPr>
          </a:p>
          <a:p>
            <a:pPr>
              <a:lnSpc>
                <a:spcPct val="115000"/>
              </a:lnSpc>
            </a:pPr>
            <a:endParaRPr lang="en-US" dirty="0" smtClean="0">
              <a:latin typeface="Times New Roman"/>
              <a:ea typeface="Times New Roman"/>
            </a:endParaRPr>
          </a:p>
          <a:p>
            <a:pPr marL="342900" marR="0" lvl="0" indent="-342900">
              <a:lnSpc>
                <a:spcPct val="115000"/>
              </a:lnSpc>
              <a:spcBef>
                <a:spcPts val="0"/>
              </a:spcBef>
              <a:spcAft>
                <a:spcPts val="0"/>
              </a:spcAft>
              <a:buFont typeface="Symbol"/>
              <a:buChar char=""/>
            </a:pPr>
            <a:endParaRPr lang="en-US" dirty="0"/>
          </a:p>
        </p:txBody>
      </p:sp>
    </p:spTree>
    <p:extLst>
      <p:ext uri="{BB962C8B-B14F-4D97-AF65-F5344CB8AC3E}">
        <p14:creationId xmlns:p14="http://schemas.microsoft.com/office/powerpoint/2010/main" val="168291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76400"/>
            <a:ext cx="9144000" cy="4267200"/>
          </a:xfrm>
        </p:spPr>
        <p:txBody>
          <a:bodyPr>
            <a:normAutofit/>
          </a:bodyPr>
          <a:lstStyle/>
          <a:p>
            <a:pPr marL="342900" lvl="0" indent="-342900">
              <a:lnSpc>
                <a:spcPct val="115000"/>
              </a:lnSpc>
              <a:spcBef>
                <a:spcPts val="0"/>
              </a:spcBef>
              <a:buFont typeface="Symbol"/>
              <a:buChar char=""/>
            </a:pPr>
            <a:r>
              <a:rPr lang="en-US" sz="2000" dirty="0" smtClean="0">
                <a:ea typeface="Times New Roman"/>
                <a:cs typeface="Times New Roman"/>
              </a:rPr>
              <a:t>Will refuse </a:t>
            </a:r>
            <a:r>
              <a:rPr lang="en-US" sz="2000" dirty="0">
                <a:ea typeface="Times New Roman"/>
                <a:cs typeface="Times New Roman"/>
              </a:rPr>
              <a:t>to pass any pay equity bill </a:t>
            </a:r>
          </a:p>
          <a:p>
            <a:pPr marL="800100" lvl="1" indent="-342900">
              <a:lnSpc>
                <a:spcPct val="115000"/>
              </a:lnSpc>
              <a:buFont typeface="Courier New" panose="02070309020205020404" pitchFamily="49" charset="0"/>
              <a:buChar char="o"/>
            </a:pPr>
            <a:r>
              <a:rPr lang="en-US" sz="2000" dirty="0" smtClean="0">
                <a:ea typeface="Times New Roman"/>
                <a:cs typeface="Times New Roman"/>
              </a:rPr>
              <a:t>Republicans blocked a Senate vote on the </a:t>
            </a:r>
            <a:r>
              <a:rPr lang="en-US" sz="2000" dirty="0">
                <a:ea typeface="Times New Roman"/>
                <a:cs typeface="Times New Roman"/>
              </a:rPr>
              <a:t>Paycheck </a:t>
            </a:r>
            <a:r>
              <a:rPr lang="en-US" sz="2000" dirty="0" smtClean="0">
                <a:ea typeface="Times New Roman"/>
                <a:cs typeface="Times New Roman"/>
              </a:rPr>
              <a:t>Fairness Act</a:t>
            </a:r>
            <a:endParaRPr lang="en-US" sz="2000" dirty="0">
              <a:ea typeface="Calibri"/>
              <a:cs typeface="Times New Roman"/>
            </a:endParaRPr>
          </a:p>
          <a:p>
            <a:pPr marL="342900" lvl="0" indent="-342900">
              <a:lnSpc>
                <a:spcPct val="115000"/>
              </a:lnSpc>
              <a:spcBef>
                <a:spcPts val="0"/>
              </a:spcBef>
              <a:buFont typeface="Symbol"/>
              <a:buChar char=""/>
            </a:pPr>
            <a:r>
              <a:rPr lang="en-US" sz="2000" dirty="0" smtClean="0">
                <a:ea typeface="Times New Roman"/>
                <a:cs typeface="Times New Roman"/>
              </a:rPr>
              <a:t>Will refuse to increase minimum </a:t>
            </a:r>
            <a:r>
              <a:rPr lang="en-US" sz="2000" dirty="0">
                <a:ea typeface="Times New Roman"/>
                <a:cs typeface="Times New Roman"/>
              </a:rPr>
              <a:t>wage </a:t>
            </a:r>
            <a:r>
              <a:rPr lang="en-US" sz="2000" dirty="0" smtClean="0">
                <a:ea typeface="Times New Roman"/>
                <a:cs typeface="Times New Roman"/>
              </a:rPr>
              <a:t>(currently $7.25) or the tipped-minimum </a:t>
            </a:r>
            <a:r>
              <a:rPr lang="en-US" sz="2000" dirty="0">
                <a:ea typeface="Times New Roman"/>
                <a:cs typeface="Times New Roman"/>
              </a:rPr>
              <a:t>wage ($2.13 an hour</a:t>
            </a:r>
            <a:r>
              <a:rPr lang="en-US" sz="2000" dirty="0" smtClean="0">
                <a:ea typeface="Times New Roman"/>
                <a:cs typeface="Times New Roman"/>
              </a:rPr>
              <a:t>)</a:t>
            </a:r>
          </a:p>
          <a:p>
            <a:pPr marL="342900" lvl="0" indent="-342900">
              <a:lnSpc>
                <a:spcPct val="115000"/>
              </a:lnSpc>
              <a:spcBef>
                <a:spcPts val="0"/>
              </a:spcBef>
              <a:buFont typeface="Symbol"/>
              <a:buChar char=""/>
            </a:pPr>
            <a:r>
              <a:rPr lang="en-US" sz="2000" dirty="0" smtClean="0">
                <a:ea typeface="Times New Roman"/>
                <a:cs typeface="Times New Roman"/>
              </a:rPr>
              <a:t>Will refuse to approve paid parental and sick leave legislation</a:t>
            </a:r>
          </a:p>
          <a:p>
            <a:pPr marL="342900" lvl="0" indent="-342900">
              <a:lnSpc>
                <a:spcPct val="115000"/>
              </a:lnSpc>
              <a:spcBef>
                <a:spcPts val="0"/>
              </a:spcBef>
              <a:buFont typeface="Symbol"/>
              <a:buChar char=""/>
            </a:pPr>
            <a:r>
              <a:rPr lang="en-US" sz="2000" dirty="0" smtClean="0">
                <a:ea typeface="Times New Roman"/>
                <a:cs typeface="Times New Roman"/>
              </a:rPr>
              <a:t>Will cut funding for violence against women programs</a:t>
            </a:r>
          </a:p>
          <a:p>
            <a:pPr marL="342900" lvl="0" indent="-342900">
              <a:lnSpc>
                <a:spcPct val="115000"/>
              </a:lnSpc>
              <a:spcBef>
                <a:spcPts val="0"/>
              </a:spcBef>
              <a:buFont typeface="Symbol"/>
              <a:buChar char=""/>
            </a:pPr>
            <a:r>
              <a:rPr lang="en-US" sz="2000" dirty="0" smtClean="0">
                <a:effectLst/>
                <a:ea typeface="Times New Roman"/>
                <a:cs typeface="Times New Roman"/>
              </a:rPr>
              <a:t>Will </a:t>
            </a:r>
            <a:r>
              <a:rPr lang="en-US" sz="2000" dirty="0">
                <a:effectLst/>
                <a:ea typeface="Times New Roman"/>
                <a:cs typeface="Times New Roman"/>
              </a:rPr>
              <a:t>refuse to fund programs that will stimulate the economy and create </a:t>
            </a:r>
            <a:r>
              <a:rPr lang="en-US" sz="2000" dirty="0" smtClean="0">
                <a:effectLst/>
                <a:ea typeface="Times New Roman"/>
                <a:cs typeface="Times New Roman"/>
              </a:rPr>
              <a:t>jobs</a:t>
            </a:r>
          </a:p>
          <a:p>
            <a:pPr marL="342900" lvl="0" indent="-342900">
              <a:lnSpc>
                <a:spcPct val="115000"/>
              </a:lnSpc>
              <a:spcBef>
                <a:spcPts val="0"/>
              </a:spcBef>
              <a:buFont typeface="Symbol"/>
              <a:buChar char=""/>
            </a:pPr>
            <a:r>
              <a:rPr lang="en-US" sz="2000" dirty="0" smtClean="0">
                <a:effectLst/>
                <a:ea typeface="Times New Roman"/>
                <a:cs typeface="Times New Roman"/>
              </a:rPr>
              <a:t>Will cut </a:t>
            </a:r>
            <a:r>
              <a:rPr lang="en-US" sz="2000" dirty="0">
                <a:effectLst/>
                <a:ea typeface="Times New Roman"/>
                <a:cs typeface="Times New Roman"/>
              </a:rPr>
              <a:t>taxes for upper </a:t>
            </a:r>
            <a:r>
              <a:rPr lang="en-US" sz="2000" dirty="0" smtClean="0">
                <a:effectLst/>
                <a:ea typeface="Times New Roman"/>
                <a:cs typeface="Times New Roman"/>
              </a:rPr>
              <a:t>income-earners and corporations</a:t>
            </a:r>
            <a:endParaRPr lang="en-US" sz="2000" dirty="0">
              <a:effectLst/>
              <a:ea typeface="Calibri"/>
              <a:cs typeface="Times New Roman"/>
            </a:endParaRPr>
          </a:p>
          <a:p>
            <a:pPr marL="342900" lvl="0" indent="-342900">
              <a:lnSpc>
                <a:spcPct val="115000"/>
              </a:lnSpc>
              <a:spcBef>
                <a:spcPts val="0"/>
              </a:spcBef>
              <a:buFont typeface="Symbol"/>
              <a:buChar char=""/>
            </a:pPr>
            <a:r>
              <a:rPr lang="en-US" sz="2000" dirty="0" smtClean="0">
                <a:effectLst/>
                <a:ea typeface="Times New Roman"/>
                <a:cs typeface="Times New Roman"/>
              </a:rPr>
              <a:t>Will </a:t>
            </a:r>
            <a:r>
              <a:rPr lang="en-US" sz="2000" dirty="0">
                <a:effectLst/>
                <a:ea typeface="Times New Roman"/>
                <a:cs typeface="Times New Roman"/>
              </a:rPr>
              <a:t>try to privatize Social Security and cut Social Security benefits for persons with disabilities</a:t>
            </a:r>
            <a:endParaRPr lang="en-US" sz="2000" dirty="0">
              <a:effectLst/>
              <a:ea typeface="Calibri"/>
              <a:cs typeface="Times New Roman"/>
            </a:endParaRPr>
          </a:p>
          <a:p>
            <a:pPr marL="434340" indent="-342900">
              <a:lnSpc>
                <a:spcPct val="115000"/>
              </a:lnSpc>
              <a:buFont typeface="Arial" panose="020B0604020202020204" pitchFamily="34" charset="0"/>
              <a:buChar char="•"/>
            </a:pPr>
            <a:endParaRPr lang="en-US" sz="1800" dirty="0">
              <a:ea typeface="Calibri"/>
              <a:cs typeface="Times New Roman"/>
            </a:endParaRPr>
          </a:p>
          <a:p>
            <a:endParaRPr lang="en-US" dirty="0"/>
          </a:p>
        </p:txBody>
      </p:sp>
      <p:sp>
        <p:nvSpPr>
          <p:cNvPr id="3" name="Title 2"/>
          <p:cNvSpPr>
            <a:spLocks noGrp="1"/>
          </p:cNvSpPr>
          <p:nvPr>
            <p:ph type="title"/>
          </p:nvPr>
        </p:nvSpPr>
        <p:spPr>
          <a:xfrm>
            <a:off x="0" y="609600"/>
            <a:ext cx="9144000" cy="914400"/>
          </a:xfrm>
        </p:spPr>
        <p:txBody>
          <a:bodyPr/>
          <a:lstStyle/>
          <a:p>
            <a:r>
              <a:rPr lang="en-US" dirty="0" smtClean="0"/>
              <a:t>Republican Economic Agenda</a:t>
            </a:r>
            <a:endParaRPr lang="en-US" dirty="0"/>
          </a:p>
        </p:txBody>
      </p:sp>
    </p:spTree>
    <p:extLst>
      <p:ext uri="{BB962C8B-B14F-4D97-AF65-F5344CB8AC3E}">
        <p14:creationId xmlns:p14="http://schemas.microsoft.com/office/powerpoint/2010/main" val="2659342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Voter Suppression</a:t>
            </a:r>
            <a:endParaRPr lang="en-US" dirty="0"/>
          </a:p>
        </p:txBody>
      </p:sp>
      <p:sp>
        <p:nvSpPr>
          <p:cNvPr id="5" name="Subtitle 4"/>
          <p:cNvSpPr>
            <a:spLocks noGrp="1"/>
          </p:cNvSpPr>
          <p:nvPr>
            <p:ph type="subTitle" idx="1"/>
          </p:nvPr>
        </p:nvSpPr>
        <p:spPr/>
        <p:txBody>
          <a:bodyPr/>
          <a:lstStyle/>
          <a:p>
            <a:r>
              <a:rPr lang="en-US" dirty="0" smtClean="0"/>
              <a:t>Tactics and What You Can Do</a:t>
            </a:r>
            <a:endParaRPr lang="en-US" dirty="0"/>
          </a:p>
        </p:txBody>
      </p:sp>
    </p:spTree>
    <p:extLst>
      <p:ext uri="{BB962C8B-B14F-4D97-AF65-F5344CB8AC3E}">
        <p14:creationId xmlns:p14="http://schemas.microsoft.com/office/powerpoint/2010/main" val="377618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200400"/>
            <a:ext cx="8229600" cy="3992563"/>
          </a:xfrm>
        </p:spPr>
        <p:txBody>
          <a:bodyPr/>
          <a:lstStyle/>
          <a:p>
            <a:r>
              <a:rPr lang="en-US" sz="2300" dirty="0" smtClean="0"/>
              <a:t>Voter ID laws</a:t>
            </a:r>
          </a:p>
          <a:p>
            <a:r>
              <a:rPr lang="en-US" sz="2300" dirty="0" smtClean="0"/>
              <a:t>Shortened early-voting periods</a:t>
            </a:r>
          </a:p>
          <a:p>
            <a:r>
              <a:rPr lang="en-US" sz="2300" dirty="0" smtClean="0"/>
              <a:t>Obstacles for college students</a:t>
            </a:r>
          </a:p>
          <a:p>
            <a:r>
              <a:rPr lang="en-US" sz="2300" dirty="0" smtClean="0"/>
              <a:t>Gerrymandering</a:t>
            </a:r>
          </a:p>
          <a:p>
            <a:endParaRPr lang="en-US" dirty="0"/>
          </a:p>
        </p:txBody>
      </p:sp>
      <p:sp>
        <p:nvSpPr>
          <p:cNvPr id="3" name="Title 2"/>
          <p:cNvSpPr>
            <a:spLocks noGrp="1"/>
          </p:cNvSpPr>
          <p:nvPr>
            <p:ph type="title"/>
          </p:nvPr>
        </p:nvSpPr>
        <p:spPr>
          <a:xfrm>
            <a:off x="304800" y="152400"/>
            <a:ext cx="8229600" cy="3124200"/>
          </a:xfrm>
        </p:spPr>
        <p:txBody>
          <a:bodyPr>
            <a:noAutofit/>
          </a:bodyPr>
          <a:lstStyle/>
          <a:p>
            <a:pPr algn="l"/>
            <a:r>
              <a:rPr lang="en-US" dirty="0" smtClean="0"/>
              <a:t>Voter Suppression Tactics</a:t>
            </a:r>
            <a:r>
              <a:rPr lang="en-US" sz="2800" dirty="0" smtClean="0"/>
              <a:t/>
            </a:r>
            <a:br>
              <a:rPr lang="en-US" sz="2800" dirty="0" smtClean="0"/>
            </a:br>
            <a:r>
              <a:rPr lang="en-US" sz="2800" dirty="0"/>
              <a:t/>
            </a:r>
            <a:br>
              <a:rPr lang="en-US" sz="2800" dirty="0"/>
            </a:br>
            <a:r>
              <a:rPr lang="en-US" sz="2800" dirty="0" smtClean="0"/>
              <a:t>Republican </a:t>
            </a:r>
            <a:r>
              <a:rPr lang="en-US" sz="2800" dirty="0"/>
              <a:t>politicians use a variety of </a:t>
            </a:r>
            <a:r>
              <a:rPr lang="en-US" sz="2800" dirty="0" smtClean="0"/>
              <a:t>tactics </a:t>
            </a:r>
            <a:r>
              <a:rPr lang="en-US" sz="2800" dirty="0"/>
              <a:t>to </a:t>
            </a:r>
            <a:r>
              <a:rPr lang="en-US" sz="2800" dirty="0" smtClean="0"/>
              <a:t>prevent women, communities of color, and younger voters from voting, such as: </a:t>
            </a:r>
            <a:endParaRPr lang="en-US" sz="2800" dirty="0"/>
          </a:p>
        </p:txBody>
      </p:sp>
    </p:spTree>
    <p:extLst>
      <p:ext uri="{BB962C8B-B14F-4D97-AF65-F5344CB8AC3E}">
        <p14:creationId xmlns:p14="http://schemas.microsoft.com/office/powerpoint/2010/main" val="1625728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Require voters to provide official personal identification to vote </a:t>
            </a:r>
          </a:p>
          <a:p>
            <a:pPr lvl="1"/>
            <a:r>
              <a:rPr lang="en-US" dirty="0" smtClean="0"/>
              <a:t>Laws vary, with the strictest (9 states) requiring a government-issued photo ID </a:t>
            </a:r>
          </a:p>
          <a:p>
            <a:pPr lvl="1"/>
            <a:r>
              <a:rPr lang="en-US" dirty="0" smtClean="0"/>
              <a:t>Acquiring government-issued photo ID can be a very difficult process for many voters</a:t>
            </a:r>
          </a:p>
          <a:p>
            <a:r>
              <a:rPr lang="en-US" sz="2800" dirty="0" smtClean="0"/>
              <a:t>Voter ID laws disproportionately affect women</a:t>
            </a:r>
          </a:p>
          <a:p>
            <a:pPr lvl="1"/>
            <a:r>
              <a:rPr lang="en-US" dirty="0" smtClean="0"/>
              <a:t>1/3 of women have documents with different names due to name-change with marriage  </a:t>
            </a:r>
          </a:p>
          <a:p>
            <a:pPr lvl="1"/>
            <a:r>
              <a:rPr lang="en-US" dirty="0" smtClean="0"/>
              <a:t>Similar issue with LGBTQIA voters </a:t>
            </a:r>
          </a:p>
          <a:p>
            <a:endParaRPr lang="en-US" dirty="0"/>
          </a:p>
        </p:txBody>
      </p:sp>
      <p:sp>
        <p:nvSpPr>
          <p:cNvPr id="3" name="Title 2"/>
          <p:cNvSpPr>
            <a:spLocks noGrp="1"/>
          </p:cNvSpPr>
          <p:nvPr>
            <p:ph type="title"/>
          </p:nvPr>
        </p:nvSpPr>
        <p:spPr/>
        <p:txBody>
          <a:bodyPr/>
          <a:lstStyle/>
          <a:p>
            <a:pPr algn="l"/>
            <a:r>
              <a:rPr lang="en-US" dirty="0" smtClean="0"/>
              <a:t>Voter ID Laws</a:t>
            </a:r>
            <a:endParaRPr lang="en-US" dirty="0"/>
          </a:p>
        </p:txBody>
      </p:sp>
    </p:spTree>
    <p:extLst>
      <p:ext uri="{BB962C8B-B14F-4D97-AF65-F5344CB8AC3E}">
        <p14:creationId xmlns:p14="http://schemas.microsoft.com/office/powerpoint/2010/main" val="2956941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a:bodyPr>
          <a:lstStyle/>
          <a:p>
            <a:r>
              <a:rPr lang="en-US" sz="3000" dirty="0" smtClean="0"/>
              <a:t>Republican politicians are attempting to reduce the time for early-voting periods, creating an obstacle for many voters</a:t>
            </a:r>
            <a:endParaRPr lang="en-US" sz="900" dirty="0" smtClean="0"/>
          </a:p>
          <a:p>
            <a:r>
              <a:rPr lang="en-US" sz="3000" dirty="0" smtClean="0"/>
              <a:t>Additionally, when available, early-voting periods are purposefully inconvenient</a:t>
            </a:r>
          </a:p>
          <a:p>
            <a:pPr lvl="1"/>
            <a:r>
              <a:rPr lang="en-US" sz="2500" dirty="0" smtClean="0"/>
              <a:t>Difficult for groups such as minimum wage workers who can’t leave work during the day</a:t>
            </a:r>
            <a:endParaRPr lang="en-US" sz="2500" dirty="0"/>
          </a:p>
          <a:p>
            <a:r>
              <a:rPr lang="en-US" sz="3000" dirty="0" smtClean="0"/>
              <a:t>Shorter early-voting periods create longer lines on official Election Day</a:t>
            </a:r>
          </a:p>
          <a:p>
            <a:pPr lvl="1"/>
            <a:r>
              <a:rPr lang="en-US" sz="2500" dirty="0" smtClean="0"/>
              <a:t>Voters are discouraged or, in some cases, turned away due to overflow</a:t>
            </a:r>
          </a:p>
        </p:txBody>
      </p:sp>
      <p:sp>
        <p:nvSpPr>
          <p:cNvPr id="3" name="Title 2"/>
          <p:cNvSpPr>
            <a:spLocks noGrp="1"/>
          </p:cNvSpPr>
          <p:nvPr>
            <p:ph type="title"/>
          </p:nvPr>
        </p:nvSpPr>
        <p:spPr/>
        <p:txBody>
          <a:bodyPr>
            <a:normAutofit/>
          </a:bodyPr>
          <a:lstStyle/>
          <a:p>
            <a:pPr algn="l"/>
            <a:r>
              <a:rPr lang="en-US" dirty="0" smtClean="0"/>
              <a:t>Shortened Early-Voting Periods</a:t>
            </a:r>
            <a:endParaRPr lang="en-US" dirty="0"/>
          </a:p>
        </p:txBody>
      </p:sp>
    </p:spTree>
    <p:extLst>
      <p:ext uri="{BB962C8B-B14F-4D97-AF65-F5344CB8AC3E}">
        <p14:creationId xmlns:p14="http://schemas.microsoft.com/office/powerpoint/2010/main" val="4207416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Voting locations  </a:t>
            </a:r>
          </a:p>
          <a:p>
            <a:pPr lvl="1"/>
            <a:r>
              <a:rPr lang="en-US" dirty="0" smtClean="0"/>
              <a:t>Strategically located to make it difficult for college students (who often depend on public transportation) to get to the polls</a:t>
            </a:r>
          </a:p>
          <a:p>
            <a:r>
              <a:rPr lang="en-US" sz="2800" dirty="0"/>
              <a:t>Misinformation about absentee </a:t>
            </a:r>
            <a:r>
              <a:rPr lang="en-US" sz="2800" dirty="0" smtClean="0"/>
              <a:t>ballots</a:t>
            </a:r>
          </a:p>
          <a:p>
            <a:r>
              <a:rPr lang="en-US" dirty="0" smtClean="0"/>
              <a:t>In some states, parents cannot claim children as dependents if the students vote in their school county rather than their home county</a:t>
            </a:r>
            <a:endParaRPr lang="en-US" dirty="0"/>
          </a:p>
          <a:p>
            <a:endParaRPr lang="en-US" sz="3000" dirty="0" smtClean="0"/>
          </a:p>
          <a:p>
            <a:endParaRPr lang="en-US" sz="3000" dirty="0"/>
          </a:p>
          <a:p>
            <a:endParaRPr lang="en-US" dirty="0"/>
          </a:p>
        </p:txBody>
      </p:sp>
      <p:sp>
        <p:nvSpPr>
          <p:cNvPr id="3" name="Title 2"/>
          <p:cNvSpPr>
            <a:spLocks noGrp="1"/>
          </p:cNvSpPr>
          <p:nvPr>
            <p:ph type="title"/>
          </p:nvPr>
        </p:nvSpPr>
        <p:spPr/>
        <p:txBody>
          <a:bodyPr>
            <a:normAutofit/>
          </a:bodyPr>
          <a:lstStyle/>
          <a:p>
            <a:pPr algn="l"/>
            <a:r>
              <a:rPr lang="en-US" dirty="0" smtClean="0"/>
              <a:t>Obstacles for College Students</a:t>
            </a:r>
            <a:endParaRPr lang="en-US" dirty="0"/>
          </a:p>
        </p:txBody>
      </p:sp>
    </p:spTree>
    <p:extLst>
      <p:ext uri="{BB962C8B-B14F-4D97-AF65-F5344CB8AC3E}">
        <p14:creationId xmlns:p14="http://schemas.microsoft.com/office/powerpoint/2010/main" val="291438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088" y="274638"/>
            <a:ext cx="4977414" cy="1143000"/>
          </a:xfrm>
        </p:spPr>
        <p:txBody>
          <a:bodyPr/>
          <a:lstStyle/>
          <a:p>
            <a:pPr algn="ctr"/>
            <a:r>
              <a:rPr lang="en-US" dirty="0" smtClean="0"/>
              <a:t>Presenters	</a:t>
            </a:r>
            <a:endParaRPr lang="en-US" dirty="0"/>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50409" y="1461013"/>
            <a:ext cx="1643182" cy="219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53227" y="256425"/>
            <a:ext cx="1482801" cy="222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3582283" y="3695722"/>
            <a:ext cx="22851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Bonnie Grabenhofer </a:t>
            </a:r>
            <a:endParaRPr lang="en-US" dirty="0"/>
          </a:p>
          <a:p>
            <a:pPr algn="ctr"/>
            <a:r>
              <a:rPr lang="en-US" dirty="0" smtClean="0"/>
              <a:t>VP Action</a:t>
            </a:r>
            <a:endParaRPr lang="en-US" dirty="0"/>
          </a:p>
          <a:p>
            <a:pPr algn="ctr"/>
            <a:r>
              <a:rPr lang="en-US" dirty="0" smtClean="0">
                <a:hlinkClick r:id="rId7"/>
              </a:rPr>
              <a:t>vpaction@now.org</a:t>
            </a:r>
            <a:r>
              <a:rPr lang="en-US" dirty="0" smtClean="0"/>
              <a:t> </a:t>
            </a:r>
            <a:endParaRPr lang="en-US" dirty="0"/>
          </a:p>
        </p:txBody>
      </p:sp>
      <p:sp>
        <p:nvSpPr>
          <p:cNvPr id="7" name="Rectangle 6"/>
          <p:cNvSpPr>
            <a:spLocks noChangeArrowheads="1"/>
          </p:cNvSpPr>
          <p:nvPr/>
        </p:nvSpPr>
        <p:spPr bwMode="auto">
          <a:xfrm>
            <a:off x="6934200" y="2603281"/>
            <a:ext cx="22441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Kristina </a:t>
            </a:r>
            <a:r>
              <a:rPr lang="en-US" dirty="0" err="1" smtClean="0"/>
              <a:t>Romines</a:t>
            </a:r>
            <a:r>
              <a:rPr lang="en-US" dirty="0" smtClean="0"/>
              <a:t> </a:t>
            </a:r>
            <a:endParaRPr lang="en-US" dirty="0"/>
          </a:p>
          <a:p>
            <a:pPr algn="ctr"/>
            <a:r>
              <a:rPr lang="en-US" dirty="0" smtClean="0"/>
              <a:t>Field Organizer</a:t>
            </a:r>
            <a:endParaRPr lang="en-US" dirty="0"/>
          </a:p>
          <a:p>
            <a:pPr algn="ctr"/>
            <a:r>
              <a:rPr lang="en-US" dirty="0" smtClean="0">
                <a:hlinkClick r:id="rId7"/>
              </a:rPr>
              <a:t>fieldorg@now.org</a:t>
            </a:r>
            <a:r>
              <a:rPr lang="en-US" dirty="0" smtClean="0"/>
              <a:t> </a:t>
            </a:r>
            <a:endParaRPr lang="en-US" dirty="0"/>
          </a:p>
        </p:txBody>
      </p:sp>
      <p:sp>
        <p:nvSpPr>
          <p:cNvPr id="8" name="Rectangle 7"/>
          <p:cNvSpPr>
            <a:spLocks noChangeArrowheads="1"/>
          </p:cNvSpPr>
          <p:nvPr/>
        </p:nvSpPr>
        <p:spPr bwMode="auto">
          <a:xfrm>
            <a:off x="155575" y="2504410"/>
            <a:ext cx="23630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Jan Erickson</a:t>
            </a:r>
            <a:endParaRPr lang="en-US" dirty="0"/>
          </a:p>
          <a:p>
            <a:pPr algn="ctr"/>
            <a:r>
              <a:rPr lang="en-US" dirty="0" err="1" smtClean="0"/>
              <a:t>Govt</a:t>
            </a:r>
            <a:r>
              <a:rPr lang="en-US" dirty="0" smtClean="0"/>
              <a:t> Relations Director</a:t>
            </a:r>
            <a:endParaRPr lang="en-US" dirty="0"/>
          </a:p>
          <a:p>
            <a:pPr algn="ctr"/>
            <a:r>
              <a:rPr lang="en-US" dirty="0" smtClean="0">
                <a:hlinkClick r:id="rId8"/>
              </a:rPr>
              <a:t>govtrel@now.org</a:t>
            </a:r>
            <a:r>
              <a:rPr lang="en-US" dirty="0" smtClean="0"/>
              <a:t>	</a:t>
            </a:r>
            <a:endParaRPr lang="en-US" dirty="0"/>
          </a:p>
        </p:txBody>
      </p:sp>
      <p:sp>
        <p:nvSpPr>
          <p:cNvPr id="9" name="Rectangle 8"/>
          <p:cNvSpPr>
            <a:spLocks noChangeArrowheads="1"/>
          </p:cNvSpPr>
          <p:nvPr/>
        </p:nvSpPr>
        <p:spPr bwMode="auto">
          <a:xfrm>
            <a:off x="6337564" y="5706961"/>
            <a:ext cx="20313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Linda Berg</a:t>
            </a:r>
            <a:endParaRPr lang="en-US" dirty="0"/>
          </a:p>
          <a:p>
            <a:pPr algn="ctr"/>
            <a:r>
              <a:rPr lang="en-US" dirty="0" smtClean="0"/>
              <a:t>Political Director</a:t>
            </a:r>
            <a:endParaRPr lang="en-US" dirty="0"/>
          </a:p>
          <a:p>
            <a:pPr algn="ctr"/>
            <a:r>
              <a:rPr lang="en-US" dirty="0" smtClean="0">
                <a:hlinkClick r:id="rId9"/>
              </a:rPr>
              <a:t>elections@now.org</a:t>
            </a:r>
            <a:r>
              <a:rPr lang="en-US" dirty="0" smtClean="0"/>
              <a:t>	</a:t>
            </a:r>
            <a:endParaRPr lang="en-US" dirty="0"/>
          </a:p>
        </p:txBody>
      </p:sp>
      <p:sp>
        <p:nvSpPr>
          <p:cNvPr id="10" name="Rectangle 9"/>
          <p:cNvSpPr>
            <a:spLocks noChangeArrowheads="1"/>
          </p:cNvSpPr>
          <p:nvPr/>
        </p:nvSpPr>
        <p:spPr bwMode="auto">
          <a:xfrm>
            <a:off x="868879" y="5706961"/>
            <a:ext cx="22436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Pat </a:t>
            </a:r>
            <a:r>
              <a:rPr lang="en-US" dirty="0" err="1" smtClean="0"/>
              <a:t>Reuss</a:t>
            </a:r>
            <a:endParaRPr lang="en-US" dirty="0"/>
          </a:p>
          <a:p>
            <a:pPr algn="ctr"/>
            <a:r>
              <a:rPr lang="en-US" dirty="0" smtClean="0"/>
              <a:t>Advisor to NOW PAC</a:t>
            </a:r>
            <a:endParaRPr lang="en-US" dirty="0"/>
          </a:p>
          <a:p>
            <a:pPr algn="ctr"/>
            <a:r>
              <a:rPr lang="en-US" dirty="0" smtClean="0">
                <a:hlinkClick r:id="rId10"/>
              </a:rPr>
              <a:t>patreuss@verizon.net</a:t>
            </a:r>
            <a:endParaRPr lang="en-US" dirty="0"/>
          </a:p>
        </p:txBody>
      </p:sp>
      <p:sp>
        <p:nvSpPr>
          <p:cNvPr id="11"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nline image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 y="256425"/>
            <a:ext cx="1752096" cy="219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3711068"/>
            <a:ext cx="15430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41059" y="3813326"/>
            <a:ext cx="1824335" cy="182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904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The Republican Party has practiced gerrymandering to secure majority in the US House for the foreseeable future</a:t>
            </a:r>
          </a:p>
          <a:p>
            <a:pPr lvl="1"/>
            <a:r>
              <a:rPr lang="en-US" sz="2600" dirty="0" smtClean="0"/>
              <a:t>Most likely through 2020</a:t>
            </a:r>
          </a:p>
          <a:p>
            <a:pPr lvl="1"/>
            <a:r>
              <a:rPr lang="en-US" sz="2600" dirty="0" smtClean="0"/>
              <a:t>Gerrymandering also ensures that moderate candidates are unable to win</a:t>
            </a:r>
            <a:endParaRPr lang="en-US" sz="2600" dirty="0"/>
          </a:p>
          <a:p>
            <a:r>
              <a:rPr lang="en-US" sz="3000" dirty="0" smtClean="0"/>
              <a:t>In addition, Republicans have created super-majorities in state legislatures</a:t>
            </a:r>
          </a:p>
          <a:p>
            <a:pPr lvl="1"/>
            <a:r>
              <a:rPr lang="en-US" sz="2600" dirty="0" smtClean="0"/>
              <a:t>26 state legislatures where they control both bodies</a:t>
            </a:r>
          </a:p>
          <a:p>
            <a:pPr lvl="1"/>
            <a:r>
              <a:rPr lang="en-US" sz="2600" dirty="0" smtClean="0"/>
              <a:t>29 governorships</a:t>
            </a:r>
          </a:p>
          <a:p>
            <a:endParaRPr lang="en-US" sz="3000" dirty="0"/>
          </a:p>
          <a:p>
            <a:endParaRPr lang="en-US" dirty="0"/>
          </a:p>
        </p:txBody>
      </p:sp>
      <p:sp>
        <p:nvSpPr>
          <p:cNvPr id="3" name="Title 2"/>
          <p:cNvSpPr>
            <a:spLocks noGrp="1"/>
          </p:cNvSpPr>
          <p:nvPr>
            <p:ph type="title"/>
          </p:nvPr>
        </p:nvSpPr>
        <p:spPr/>
        <p:txBody>
          <a:bodyPr>
            <a:normAutofit/>
          </a:bodyPr>
          <a:lstStyle/>
          <a:p>
            <a:pPr algn="l"/>
            <a:r>
              <a:rPr lang="en-US" dirty="0" smtClean="0"/>
              <a:t>Gerrymandering</a:t>
            </a:r>
            <a:endParaRPr lang="en-US" dirty="0"/>
          </a:p>
        </p:txBody>
      </p:sp>
    </p:spTree>
    <p:extLst>
      <p:ext uri="{BB962C8B-B14F-4D97-AF65-F5344CB8AC3E}">
        <p14:creationId xmlns:p14="http://schemas.microsoft.com/office/powerpoint/2010/main" val="595596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65760" lvl="1" indent="-256032">
              <a:spcBef>
                <a:spcPts val="400"/>
              </a:spcBef>
              <a:buSzPct val="68000"/>
              <a:buFont typeface="Wingdings 3"/>
              <a:buChar char=""/>
            </a:pPr>
            <a:r>
              <a:rPr lang="en-US" sz="2800" dirty="0"/>
              <a:t>F</a:t>
            </a:r>
            <a:r>
              <a:rPr lang="en-US" sz="2800" dirty="0" smtClean="0"/>
              <a:t>ind out </a:t>
            </a:r>
            <a:r>
              <a:rPr lang="en-US" altLang="en-US" sz="2800" dirty="0"/>
              <a:t>if there have been changes </a:t>
            </a:r>
            <a:r>
              <a:rPr lang="en-US" altLang="en-US" sz="2800" dirty="0" smtClean="0"/>
              <a:t>in:</a:t>
            </a:r>
          </a:p>
          <a:p>
            <a:pPr lvl="1"/>
            <a:r>
              <a:rPr lang="en-US" altLang="en-US" sz="2400" dirty="0" smtClean="0"/>
              <a:t>voter </a:t>
            </a:r>
            <a:r>
              <a:rPr lang="en-US" altLang="en-US" sz="2400" dirty="0"/>
              <a:t>id </a:t>
            </a:r>
            <a:r>
              <a:rPr lang="en-US" altLang="en-US" sz="2400" dirty="0" smtClean="0"/>
              <a:t>requirements</a:t>
            </a:r>
          </a:p>
          <a:p>
            <a:pPr lvl="1"/>
            <a:r>
              <a:rPr lang="en-US" altLang="en-US" sz="2400" dirty="0" smtClean="0"/>
              <a:t>registration deadlines</a:t>
            </a:r>
          </a:p>
          <a:p>
            <a:pPr lvl="1"/>
            <a:r>
              <a:rPr lang="en-US" altLang="en-US" sz="2400" dirty="0" smtClean="0"/>
              <a:t>number </a:t>
            </a:r>
            <a:r>
              <a:rPr lang="en-US" altLang="en-US" sz="2400" dirty="0"/>
              <a:t>and locations of polling </a:t>
            </a:r>
            <a:r>
              <a:rPr lang="en-US" altLang="en-US" sz="2400" dirty="0" smtClean="0"/>
              <a:t>places</a:t>
            </a:r>
          </a:p>
          <a:p>
            <a:pPr lvl="1"/>
            <a:r>
              <a:rPr lang="en-US" altLang="en-US" sz="2400" dirty="0" smtClean="0"/>
              <a:t>time </a:t>
            </a:r>
            <a:r>
              <a:rPr lang="en-US" altLang="en-US" sz="2400" dirty="0"/>
              <a:t>and duration of voting </a:t>
            </a:r>
            <a:r>
              <a:rPr lang="en-US" altLang="en-US" sz="2400" dirty="0" smtClean="0"/>
              <a:t>period</a:t>
            </a:r>
          </a:p>
          <a:p>
            <a:pPr lvl="1"/>
            <a:r>
              <a:rPr lang="en-US" altLang="en-US" sz="2400" dirty="0" smtClean="0"/>
              <a:t>any </a:t>
            </a:r>
            <a:r>
              <a:rPr lang="en-US" altLang="en-US" sz="2400" dirty="0"/>
              <a:t>other voter suppression </a:t>
            </a:r>
            <a:r>
              <a:rPr lang="en-US" altLang="en-US" sz="2400" dirty="0" smtClean="0"/>
              <a:t>tactic</a:t>
            </a:r>
          </a:p>
          <a:p>
            <a:r>
              <a:rPr lang="en-US" altLang="en-US" sz="2600" dirty="0" smtClean="0"/>
              <a:t>Where to research</a:t>
            </a:r>
          </a:p>
          <a:p>
            <a:pPr lvl="1"/>
            <a:r>
              <a:rPr lang="en-US" altLang="en-US" sz="2200" dirty="0" smtClean="0">
                <a:hlinkClick r:id="rId3"/>
              </a:rPr>
              <a:t>https://www.ACLU.org/let-me-vote</a:t>
            </a:r>
            <a:endParaRPr lang="en-US" altLang="en-US" sz="2200" dirty="0"/>
          </a:p>
          <a:p>
            <a:pPr lvl="1"/>
            <a:r>
              <a:rPr lang="en-US" altLang="en-US" sz="2200" dirty="0" smtClean="0">
                <a:hlinkClick r:id="rId4"/>
              </a:rPr>
              <a:t>https://www.Vote411.org</a:t>
            </a:r>
            <a:r>
              <a:rPr lang="en-US" altLang="en-US" sz="2200" dirty="0" smtClean="0"/>
              <a:t>	</a:t>
            </a:r>
          </a:p>
          <a:p>
            <a:pPr lvl="1"/>
            <a:r>
              <a:rPr lang="en-US" altLang="en-US" sz="2200" dirty="0"/>
              <a:t>s</a:t>
            </a:r>
            <a:r>
              <a:rPr lang="en-US" altLang="en-US" sz="2200" dirty="0" smtClean="0"/>
              <a:t>tate board of elections websites</a:t>
            </a:r>
          </a:p>
          <a:p>
            <a:r>
              <a:rPr lang="en-US" dirty="0" smtClean="0"/>
              <a:t>Counter </a:t>
            </a:r>
            <a:r>
              <a:rPr lang="en-US" dirty="0"/>
              <a:t>the effects by educating voters</a:t>
            </a:r>
            <a:r>
              <a:rPr lang="en-US" dirty="0" smtClean="0"/>
              <a:t>!</a:t>
            </a:r>
          </a:p>
          <a:p>
            <a:pPr marL="393192" lvl="1" indent="0">
              <a:buNone/>
            </a:pPr>
            <a:endParaRPr lang="en-US" dirty="0"/>
          </a:p>
        </p:txBody>
      </p:sp>
      <p:sp>
        <p:nvSpPr>
          <p:cNvPr id="2" name="Title 1"/>
          <p:cNvSpPr>
            <a:spLocks noGrp="1"/>
          </p:cNvSpPr>
          <p:nvPr>
            <p:ph type="title"/>
          </p:nvPr>
        </p:nvSpPr>
        <p:spPr/>
        <p:txBody>
          <a:bodyPr/>
          <a:lstStyle/>
          <a:p>
            <a:r>
              <a:rPr lang="en-US" dirty="0" smtClean="0"/>
              <a:t>What You Can Do</a:t>
            </a:r>
            <a:endParaRPr lang="en-US" dirty="0"/>
          </a:p>
        </p:txBody>
      </p:sp>
    </p:spTree>
    <p:extLst>
      <p:ext uri="{BB962C8B-B14F-4D97-AF65-F5344CB8AC3E}">
        <p14:creationId xmlns:p14="http://schemas.microsoft.com/office/powerpoint/2010/main" val="1476684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Candidate Opportunities</a:t>
            </a:r>
            <a:endParaRPr lang="en-US" dirty="0"/>
          </a:p>
        </p:txBody>
      </p:sp>
      <p:sp>
        <p:nvSpPr>
          <p:cNvPr id="6" name="Text Placeholder 5"/>
          <p:cNvSpPr>
            <a:spLocks noGrp="1"/>
          </p:cNvSpPr>
          <p:nvPr>
            <p:ph type="subTitle" idx="1"/>
          </p:nvPr>
        </p:nvSpPr>
        <p:spPr/>
        <p:txBody>
          <a:bodyPr>
            <a:normAutofit fontScale="92500" lnSpcReduction="10000"/>
          </a:bodyPr>
          <a:lstStyle/>
          <a:p>
            <a:r>
              <a:rPr lang="en-US" i="1" dirty="0" smtClean="0"/>
              <a:t>Select senate races chosen </a:t>
            </a:r>
            <a:r>
              <a:rPr lang="en-US" i="1" dirty="0"/>
              <a:t>for their competitiveness and/or where women’s rights are most at stake this election</a:t>
            </a:r>
            <a:endParaRPr lang="en-US" dirty="0"/>
          </a:p>
        </p:txBody>
      </p:sp>
    </p:spTree>
    <p:extLst>
      <p:ext uri="{BB962C8B-B14F-4D97-AF65-F5344CB8AC3E}">
        <p14:creationId xmlns:p14="http://schemas.microsoft.com/office/powerpoint/2010/main" val="1885202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1295400"/>
            <a:ext cx="8686800" cy="4525963"/>
          </a:xfrm>
        </p:spPr>
        <p:txBody>
          <a:bodyPr numCol="3">
            <a:normAutofit/>
          </a:bodyPr>
          <a:lstStyle/>
          <a:p>
            <a:r>
              <a:rPr lang="en-US" b="1" dirty="0" smtClean="0"/>
              <a:t>Alaska</a:t>
            </a:r>
          </a:p>
          <a:p>
            <a:r>
              <a:rPr lang="en-US" dirty="0" smtClean="0"/>
              <a:t>Arkansas</a:t>
            </a:r>
          </a:p>
          <a:p>
            <a:r>
              <a:rPr lang="en-US" dirty="0" smtClean="0"/>
              <a:t>Colorado</a:t>
            </a:r>
          </a:p>
          <a:p>
            <a:r>
              <a:rPr lang="en-US" dirty="0" smtClean="0"/>
              <a:t>Delaware</a:t>
            </a:r>
          </a:p>
          <a:p>
            <a:r>
              <a:rPr lang="en-US" dirty="0" smtClean="0"/>
              <a:t>Georgia</a:t>
            </a:r>
          </a:p>
          <a:p>
            <a:r>
              <a:rPr lang="en-US" dirty="0" smtClean="0"/>
              <a:t>Illinois</a:t>
            </a:r>
          </a:p>
          <a:p>
            <a:r>
              <a:rPr lang="en-US" dirty="0" smtClean="0"/>
              <a:t>Iowa</a:t>
            </a:r>
          </a:p>
          <a:p>
            <a:r>
              <a:rPr lang="en-US" b="1" dirty="0" smtClean="0"/>
              <a:t>Kentucky</a:t>
            </a:r>
          </a:p>
          <a:p>
            <a:r>
              <a:rPr lang="en-US" dirty="0" smtClean="0"/>
              <a:t>Louisiana</a:t>
            </a:r>
          </a:p>
          <a:p>
            <a:r>
              <a:rPr lang="en-US" b="1" dirty="0" smtClean="0"/>
              <a:t>Maine</a:t>
            </a:r>
          </a:p>
          <a:p>
            <a:r>
              <a:rPr lang="en-US" b="1" dirty="0" smtClean="0"/>
              <a:t>Michigan</a:t>
            </a:r>
          </a:p>
          <a:p>
            <a:r>
              <a:rPr lang="en-US" dirty="0" smtClean="0"/>
              <a:t>Minnesota</a:t>
            </a:r>
          </a:p>
          <a:p>
            <a:r>
              <a:rPr lang="en-US" b="1" dirty="0" smtClean="0"/>
              <a:t>New Hampshire</a:t>
            </a:r>
          </a:p>
          <a:p>
            <a:r>
              <a:rPr lang="en-US" dirty="0" smtClean="0"/>
              <a:t>New Mexico</a:t>
            </a:r>
          </a:p>
          <a:p>
            <a:r>
              <a:rPr lang="en-US" b="1" dirty="0" smtClean="0"/>
              <a:t>North Carolina</a:t>
            </a:r>
          </a:p>
          <a:p>
            <a:r>
              <a:rPr lang="en-US" dirty="0" smtClean="0"/>
              <a:t>Oregon</a:t>
            </a:r>
          </a:p>
          <a:p>
            <a:r>
              <a:rPr lang="en-US" dirty="0" smtClean="0"/>
              <a:t>West Virginia</a:t>
            </a:r>
          </a:p>
          <a:p>
            <a:endParaRPr lang="en-US" dirty="0"/>
          </a:p>
          <a:p>
            <a:pPr marL="109728" indent="0">
              <a:buNone/>
            </a:pPr>
            <a:r>
              <a:rPr lang="en-US" sz="2400" b="1" dirty="0" smtClean="0"/>
              <a:t>Bold</a:t>
            </a:r>
            <a:r>
              <a:rPr lang="en-US" sz="2400" dirty="0" smtClean="0"/>
              <a:t> = endorsed as of 10/6</a:t>
            </a:r>
            <a:endParaRPr lang="en-US" sz="2400" dirty="0"/>
          </a:p>
        </p:txBody>
      </p:sp>
      <p:sp>
        <p:nvSpPr>
          <p:cNvPr id="5" name="Title 4"/>
          <p:cNvSpPr>
            <a:spLocks noGrp="1"/>
          </p:cNvSpPr>
          <p:nvPr>
            <p:ph type="title"/>
          </p:nvPr>
        </p:nvSpPr>
        <p:spPr>
          <a:xfrm>
            <a:off x="472440" y="152400"/>
            <a:ext cx="8229600" cy="1143000"/>
          </a:xfrm>
        </p:spPr>
        <p:txBody>
          <a:bodyPr/>
          <a:lstStyle/>
          <a:p>
            <a:r>
              <a:rPr lang="en-US" dirty="0" smtClean="0"/>
              <a:t>Senate Races we are Watching </a:t>
            </a:r>
            <a:endParaRPr lang="en-US" dirty="0"/>
          </a:p>
        </p:txBody>
      </p:sp>
      <p:sp>
        <p:nvSpPr>
          <p:cNvPr id="9" name="TextBox 8"/>
          <p:cNvSpPr txBox="1"/>
          <p:nvPr/>
        </p:nvSpPr>
        <p:spPr>
          <a:xfrm>
            <a:off x="-14785" y="5638800"/>
            <a:ext cx="9144000" cy="830997"/>
          </a:xfrm>
          <a:prstGeom prst="rect">
            <a:avLst/>
          </a:prstGeom>
          <a:noFill/>
        </p:spPr>
        <p:txBody>
          <a:bodyPr wrap="square" rtlCol="0">
            <a:spAutoFit/>
          </a:bodyPr>
          <a:lstStyle/>
          <a:p>
            <a:pPr algn="ctr"/>
            <a:r>
              <a:rPr lang="en-US" sz="2400" dirty="0" smtClean="0"/>
              <a:t>For more information visit</a:t>
            </a:r>
          </a:p>
          <a:p>
            <a:pPr algn="ctr"/>
            <a:r>
              <a:rPr lang="en-US" sz="2400" dirty="0" smtClean="0"/>
              <a:t> </a:t>
            </a:r>
            <a:r>
              <a:rPr lang="en-US" sz="2400" dirty="0">
                <a:hlinkClick r:id="rId3"/>
              </a:rPr>
              <a:t>http://now.org/leaderdoc/2014-midterm-election-resources</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2258088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3611"/>
            <a:ext cx="7696200" cy="4262418"/>
          </a:xfrm>
        </p:spPr>
        <p:txBody>
          <a:bodyPr/>
          <a:lstStyle/>
          <a:p>
            <a:pPr marL="109728" indent="0">
              <a:buNone/>
            </a:pPr>
            <a:r>
              <a:rPr lang="en-US" dirty="0" smtClean="0">
                <a:solidFill>
                  <a:srgbClr val="222222"/>
                </a:solidFill>
                <a:latin typeface="arial"/>
              </a:rPr>
              <a:t>Teams of activists on the ground</a:t>
            </a:r>
          </a:p>
          <a:p>
            <a:pPr lvl="1">
              <a:buFont typeface="Arial"/>
              <a:buChar char="•"/>
            </a:pPr>
            <a:r>
              <a:rPr lang="en-US" dirty="0" smtClean="0">
                <a:solidFill>
                  <a:srgbClr val="222222"/>
                </a:solidFill>
                <a:latin typeface="arial"/>
              </a:rPr>
              <a:t>New </a:t>
            </a:r>
            <a:r>
              <a:rPr lang="en-US" dirty="0">
                <a:solidFill>
                  <a:srgbClr val="222222"/>
                </a:solidFill>
                <a:latin typeface="arial"/>
              </a:rPr>
              <a:t>Hampshire - Jeanne </a:t>
            </a:r>
            <a:r>
              <a:rPr lang="en-US" dirty="0" err="1">
                <a:solidFill>
                  <a:srgbClr val="222222"/>
                </a:solidFill>
                <a:latin typeface="arial"/>
              </a:rPr>
              <a:t>Shaheen</a:t>
            </a:r>
            <a:endParaRPr lang="en-US" dirty="0">
              <a:solidFill>
                <a:srgbClr val="222222"/>
              </a:solidFill>
              <a:latin typeface="arial"/>
            </a:endParaRPr>
          </a:p>
          <a:p>
            <a:pPr lvl="1">
              <a:buFont typeface="Arial"/>
              <a:buChar char="•"/>
            </a:pPr>
            <a:r>
              <a:rPr lang="en-US" dirty="0">
                <a:solidFill>
                  <a:srgbClr val="222222"/>
                </a:solidFill>
                <a:latin typeface="arial"/>
              </a:rPr>
              <a:t>Kentucky - Alison </a:t>
            </a:r>
            <a:r>
              <a:rPr lang="en-US" dirty="0" err="1">
                <a:solidFill>
                  <a:srgbClr val="222222"/>
                </a:solidFill>
                <a:latin typeface="arial"/>
              </a:rPr>
              <a:t>Lundegran</a:t>
            </a:r>
            <a:r>
              <a:rPr lang="en-US" dirty="0">
                <a:solidFill>
                  <a:srgbClr val="222222"/>
                </a:solidFill>
                <a:latin typeface="arial"/>
              </a:rPr>
              <a:t> Grimes</a:t>
            </a:r>
          </a:p>
          <a:p>
            <a:pPr lvl="1">
              <a:buFont typeface="Arial"/>
              <a:buChar char="•"/>
            </a:pPr>
            <a:r>
              <a:rPr lang="en-US" dirty="0">
                <a:solidFill>
                  <a:srgbClr val="222222"/>
                </a:solidFill>
                <a:latin typeface="arial"/>
              </a:rPr>
              <a:t>North </a:t>
            </a:r>
            <a:r>
              <a:rPr lang="en-US" dirty="0" smtClean="0">
                <a:solidFill>
                  <a:srgbClr val="222222"/>
                </a:solidFill>
                <a:latin typeface="arial"/>
              </a:rPr>
              <a:t>Carolina </a:t>
            </a:r>
            <a:r>
              <a:rPr lang="en-US" dirty="0">
                <a:solidFill>
                  <a:srgbClr val="222222"/>
                </a:solidFill>
                <a:latin typeface="arial"/>
              </a:rPr>
              <a:t>- Kay </a:t>
            </a:r>
            <a:r>
              <a:rPr lang="en-US" dirty="0" smtClean="0">
                <a:solidFill>
                  <a:srgbClr val="222222"/>
                </a:solidFill>
                <a:latin typeface="arial"/>
              </a:rPr>
              <a:t>Hagan</a:t>
            </a:r>
          </a:p>
          <a:p>
            <a:pPr marL="0" indent="0">
              <a:buNone/>
            </a:pPr>
            <a:endParaRPr lang="en-US" dirty="0">
              <a:solidFill>
                <a:srgbClr val="222222"/>
              </a:solidFill>
              <a:latin typeface="arial"/>
            </a:endParaRPr>
          </a:p>
          <a:p>
            <a:pPr marL="0" indent="0">
              <a:buNone/>
            </a:pPr>
            <a:r>
              <a:rPr lang="en-US" dirty="0" smtClean="0">
                <a:solidFill>
                  <a:srgbClr val="222222"/>
                </a:solidFill>
                <a:latin typeface="arial"/>
              </a:rPr>
              <a:t>Additional potential NOW </a:t>
            </a:r>
            <a:r>
              <a:rPr lang="en-US" dirty="0">
                <a:solidFill>
                  <a:srgbClr val="222222"/>
                </a:solidFill>
                <a:latin typeface="arial"/>
              </a:rPr>
              <a:t>State </a:t>
            </a:r>
            <a:r>
              <a:rPr lang="en-US" dirty="0" smtClean="0">
                <a:solidFill>
                  <a:srgbClr val="222222"/>
                </a:solidFill>
                <a:latin typeface="arial"/>
              </a:rPr>
              <a:t>projects</a:t>
            </a:r>
            <a:endParaRPr lang="en-US" dirty="0">
              <a:solidFill>
                <a:srgbClr val="222222"/>
              </a:solidFill>
              <a:latin typeface="arial"/>
            </a:endParaRPr>
          </a:p>
          <a:p>
            <a:endParaRPr lang="en-US" dirty="0"/>
          </a:p>
        </p:txBody>
      </p:sp>
      <p:sp>
        <p:nvSpPr>
          <p:cNvPr id="2" name="Title 1"/>
          <p:cNvSpPr>
            <a:spLocks noGrp="1"/>
          </p:cNvSpPr>
          <p:nvPr>
            <p:ph type="title"/>
          </p:nvPr>
        </p:nvSpPr>
        <p:spPr>
          <a:xfrm>
            <a:off x="609600" y="457200"/>
            <a:ext cx="8229600" cy="990600"/>
          </a:xfrm>
        </p:spPr>
        <p:txBody>
          <a:bodyPr>
            <a:normAutofit fontScale="90000"/>
          </a:bodyPr>
          <a:lstStyle/>
          <a:p>
            <a:r>
              <a:rPr lang="en-US" dirty="0" smtClean="0"/>
              <a:t>Feminist Field Force: </a:t>
            </a:r>
            <a:r>
              <a:rPr lang="en-US" sz="3100" dirty="0" smtClean="0"/>
              <a:t>Saving the Senate while building NOW’s grassroots strength </a:t>
            </a:r>
            <a:endParaRPr lang="en-US" sz="3100" dirty="0"/>
          </a:p>
        </p:txBody>
      </p:sp>
      <p:pic>
        <p:nvPicPr>
          <p:cNvPr id="2050" name="Picture 2" descr="C:\Users\kristinaR\AppData\Local\Microsoft\Windows\Temporary Internet Files\Content.IE5\ZW6OSBXG\MC9004373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29200"/>
            <a:ext cx="18256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ristinaR\AppData\Local\Microsoft\Windows\Temporary Internet Files\Content.IE5\JAOVQB4U\MC9004369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954058"/>
            <a:ext cx="2133600" cy="19039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ristinaR\AppData\Local\Microsoft\Windows\Temporary Internet Files\Content.IE5\1LZL7JJ5\MC9004374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1931" y="5167249"/>
            <a:ext cx="2072069" cy="169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72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Phoning: The </a:t>
            </a:r>
            <a:r>
              <a:rPr lang="en-US" dirty="0"/>
              <a:t>P</a:t>
            </a:r>
            <a:r>
              <a:rPr lang="en-US" dirty="0" smtClean="0"/>
              <a:t>ersonal </a:t>
            </a:r>
            <a:r>
              <a:rPr lang="en-US" dirty="0"/>
              <a:t>T</a:t>
            </a:r>
            <a:r>
              <a:rPr lang="en-US" dirty="0" smtClean="0"/>
              <a:t>ouch</a:t>
            </a:r>
            <a:endParaRPr lang="en-US" dirty="0"/>
          </a:p>
        </p:txBody>
      </p:sp>
      <p:pic>
        <p:nvPicPr>
          <p:cNvPr id="1026"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bwMode="auto">
          <a:xfrm>
            <a:off x="762000" y="1676400"/>
            <a:ext cx="3706689" cy="24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4"/>
          </p:nvPr>
        </p:nvSpPr>
        <p:spPr/>
        <p:txBody>
          <a:bodyPr/>
          <a:lstStyle/>
          <a:p>
            <a:pPr marL="0" indent="0">
              <a:buNone/>
            </a:pPr>
            <a:endParaRPr lang="en-US" dirty="0"/>
          </a:p>
          <a:p>
            <a:r>
              <a:rPr lang="en-US" dirty="0" smtClean="0"/>
              <a:t>Phone from home in your spare time</a:t>
            </a:r>
          </a:p>
          <a:p>
            <a:r>
              <a:rPr lang="en-US" dirty="0" smtClean="0"/>
              <a:t>Organize phone bank nights with your chapter</a:t>
            </a:r>
            <a:endParaRPr lang="en-US" dirty="0"/>
          </a:p>
        </p:txBody>
      </p:sp>
      <p:sp>
        <p:nvSpPr>
          <p:cNvPr id="7" name="TextBox 6"/>
          <p:cNvSpPr txBox="1"/>
          <p:nvPr/>
        </p:nvSpPr>
        <p:spPr>
          <a:xfrm>
            <a:off x="-4549" y="4950767"/>
            <a:ext cx="9144000" cy="461665"/>
          </a:xfrm>
          <a:prstGeom prst="rect">
            <a:avLst/>
          </a:prstGeom>
          <a:noFill/>
        </p:spPr>
        <p:txBody>
          <a:bodyPr wrap="square" rtlCol="0">
            <a:spAutoFit/>
          </a:bodyPr>
          <a:lstStyle/>
          <a:p>
            <a:pPr algn="ctr"/>
            <a:r>
              <a:rPr lang="en-US" sz="2400" dirty="0" smtClean="0"/>
              <a:t>To get involved email: </a:t>
            </a:r>
            <a:r>
              <a:rPr lang="en-US" sz="2400" dirty="0" smtClean="0">
                <a:hlinkClick r:id="rId4"/>
              </a:rPr>
              <a:t>patreuss@verizon.net</a:t>
            </a:r>
            <a:r>
              <a:rPr lang="en-US" sz="2400" dirty="0" smtClean="0"/>
              <a:t> </a:t>
            </a:r>
          </a:p>
        </p:txBody>
      </p:sp>
    </p:spTree>
    <p:extLst>
      <p:ext uri="{BB962C8B-B14F-4D97-AF65-F5344CB8AC3E}">
        <p14:creationId xmlns:p14="http://schemas.microsoft.com/office/powerpoint/2010/main" val="3299837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Chapters Can DO</a:t>
            </a:r>
            <a:endParaRPr lang="en-US" dirty="0"/>
          </a:p>
        </p:txBody>
      </p:sp>
      <p:sp>
        <p:nvSpPr>
          <p:cNvPr id="6" name="Subtitle 5"/>
          <p:cNvSpPr>
            <a:spLocks noGrp="1"/>
          </p:cNvSpPr>
          <p:nvPr>
            <p:ph type="subTitle" idx="1"/>
          </p:nvPr>
        </p:nvSpPr>
        <p:spPr/>
        <p:txBody>
          <a:bodyPr/>
          <a:lstStyle/>
          <a:p>
            <a:r>
              <a:rPr lang="en-US" dirty="0" smtClean="0"/>
              <a:t>Campaigns, Ballot Initiatives, Voter Education</a:t>
            </a:r>
            <a:endParaRPr lang="en-US" dirty="0"/>
          </a:p>
        </p:txBody>
      </p:sp>
    </p:spTree>
    <p:extLst>
      <p:ext uri="{BB962C8B-B14F-4D97-AF65-F5344CB8AC3E}">
        <p14:creationId xmlns:p14="http://schemas.microsoft.com/office/powerpoint/2010/main" val="363509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371600"/>
            <a:ext cx="8305800" cy="5257800"/>
          </a:xfrm>
        </p:spPr>
        <p:txBody>
          <a:bodyPr/>
          <a:lstStyle/>
          <a:p>
            <a:pPr eaLnBrk="1" hangingPunct="1">
              <a:lnSpc>
                <a:spcPct val="80000"/>
              </a:lnSpc>
            </a:pPr>
            <a:r>
              <a:rPr lang="en-US" altLang="en-US" sz="2000" dirty="0"/>
              <a:t>G</a:t>
            </a:r>
            <a:r>
              <a:rPr lang="en-US" altLang="en-US" sz="2000" dirty="0" smtClean="0"/>
              <a:t>uidelines in the </a:t>
            </a:r>
            <a:r>
              <a:rPr lang="en-US" altLang="en-US" sz="2000" b="1" dirty="0" smtClean="0"/>
              <a:t>Political Organizing Manual.</a:t>
            </a:r>
          </a:p>
          <a:p>
            <a:pPr lvl="1" eaLnBrk="1" hangingPunct="1">
              <a:lnSpc>
                <a:spcPct val="80000"/>
              </a:lnSpc>
            </a:pPr>
            <a:r>
              <a:rPr lang="en-US" altLang="en-US" sz="2000" dirty="0" smtClean="0"/>
              <a:t>How to get there: NOW Leaders page </a:t>
            </a:r>
            <a:r>
              <a:rPr lang="en-US" altLang="en-US" sz="2000" dirty="0" smtClean="0">
                <a:sym typeface="Wingdings" panose="05000000000000000000" pitchFamily="2" charset="2"/>
              </a:rPr>
              <a:t> Chapter Management  NOW PAC Information </a:t>
            </a:r>
            <a:endParaRPr lang="en-US" altLang="en-US" sz="2000" dirty="0" smtClean="0"/>
          </a:p>
          <a:p>
            <a:pPr eaLnBrk="1" hangingPunct="1">
              <a:lnSpc>
                <a:spcPct val="80000"/>
              </a:lnSpc>
            </a:pPr>
            <a:r>
              <a:rPr lang="en-US" altLang="en-US" sz="2000" dirty="0" smtClean="0"/>
              <a:t>Tasks which </a:t>
            </a:r>
            <a:r>
              <a:rPr lang="en-US" altLang="en-US" sz="2000" dirty="0"/>
              <a:t>can be done by </a:t>
            </a:r>
            <a:r>
              <a:rPr lang="en-US" altLang="en-US" sz="2000" dirty="0" smtClean="0"/>
              <a:t>a NOW </a:t>
            </a:r>
            <a:r>
              <a:rPr lang="en-US" altLang="en-US" sz="2000" dirty="0"/>
              <a:t>member or </a:t>
            </a:r>
            <a:r>
              <a:rPr lang="en-US" altLang="en-US" sz="2000" dirty="0" smtClean="0"/>
              <a:t>chapter: </a:t>
            </a:r>
            <a:endParaRPr lang="en-US" altLang="en-US" sz="2000" dirty="0"/>
          </a:p>
          <a:p>
            <a:pPr lvl="1" eaLnBrk="1" hangingPunct="1">
              <a:lnSpc>
                <a:spcPct val="80000"/>
              </a:lnSpc>
            </a:pPr>
            <a:r>
              <a:rPr lang="en-US" altLang="en-US" sz="2000" dirty="0" smtClean="0"/>
              <a:t>Voter </a:t>
            </a:r>
            <a:r>
              <a:rPr lang="en-US" altLang="en-US" sz="2000" dirty="0"/>
              <a:t>registration </a:t>
            </a:r>
          </a:p>
          <a:p>
            <a:pPr lvl="1" eaLnBrk="1" hangingPunct="1">
              <a:lnSpc>
                <a:spcPct val="80000"/>
              </a:lnSpc>
            </a:pPr>
            <a:r>
              <a:rPr lang="en-US" altLang="en-US" sz="2000" dirty="0" smtClean="0"/>
              <a:t>Phone </a:t>
            </a:r>
            <a:r>
              <a:rPr lang="en-US" altLang="en-US" sz="2000" dirty="0"/>
              <a:t>banking </a:t>
            </a:r>
          </a:p>
          <a:p>
            <a:pPr lvl="1" eaLnBrk="1" hangingPunct="1">
              <a:lnSpc>
                <a:spcPct val="80000"/>
              </a:lnSpc>
            </a:pPr>
            <a:r>
              <a:rPr lang="en-US" altLang="en-US" sz="2000" dirty="0" smtClean="0"/>
              <a:t>Canvassing / Lit Drops </a:t>
            </a:r>
            <a:endParaRPr lang="en-US" altLang="en-US" sz="2000" dirty="0"/>
          </a:p>
          <a:p>
            <a:pPr lvl="1" eaLnBrk="1" hangingPunct="1">
              <a:lnSpc>
                <a:spcPct val="80000"/>
              </a:lnSpc>
            </a:pPr>
            <a:r>
              <a:rPr lang="en-US" altLang="en-US" sz="2000" dirty="0" smtClean="0"/>
              <a:t>Handing </a:t>
            </a:r>
            <a:r>
              <a:rPr lang="en-US" altLang="en-US" sz="2000" dirty="0"/>
              <a:t>out leaflets </a:t>
            </a:r>
          </a:p>
          <a:p>
            <a:pPr lvl="1" eaLnBrk="1" hangingPunct="1">
              <a:lnSpc>
                <a:spcPct val="80000"/>
              </a:lnSpc>
            </a:pPr>
            <a:r>
              <a:rPr lang="en-US" altLang="en-US" sz="2000" dirty="0" smtClean="0"/>
              <a:t>Turning </a:t>
            </a:r>
            <a:r>
              <a:rPr lang="en-US" altLang="en-US" sz="2000" dirty="0"/>
              <a:t>out folks for a rally or campaign appearance </a:t>
            </a:r>
          </a:p>
          <a:p>
            <a:pPr lvl="1" eaLnBrk="1" hangingPunct="1">
              <a:lnSpc>
                <a:spcPct val="80000"/>
              </a:lnSpc>
            </a:pPr>
            <a:r>
              <a:rPr lang="en-US" altLang="en-US" sz="2000" dirty="0" smtClean="0"/>
              <a:t>Putting </a:t>
            </a:r>
            <a:r>
              <a:rPr lang="en-US" altLang="en-US" sz="2000" dirty="0"/>
              <a:t>up signs and </a:t>
            </a:r>
            <a:r>
              <a:rPr lang="en-US" altLang="en-US" sz="2000" dirty="0" smtClean="0"/>
              <a:t>flyers  </a:t>
            </a:r>
          </a:p>
          <a:p>
            <a:pPr eaLnBrk="1" hangingPunct="1">
              <a:lnSpc>
                <a:spcPct val="80000"/>
              </a:lnSpc>
            </a:pPr>
            <a:r>
              <a:rPr lang="en-US" altLang="en-US" sz="2000" dirty="0" smtClean="0"/>
              <a:t>Whenever you work on campaigns: </a:t>
            </a:r>
          </a:p>
          <a:p>
            <a:pPr lvl="1" eaLnBrk="1" hangingPunct="1">
              <a:lnSpc>
                <a:spcPct val="80000"/>
              </a:lnSpc>
            </a:pPr>
            <a:r>
              <a:rPr lang="en-US" altLang="en-US" sz="2000" dirty="0" smtClean="0"/>
              <a:t>wear NOW buttons and t shirts</a:t>
            </a:r>
          </a:p>
          <a:p>
            <a:pPr lvl="1" eaLnBrk="1" hangingPunct="1">
              <a:lnSpc>
                <a:spcPct val="80000"/>
              </a:lnSpc>
            </a:pPr>
            <a:r>
              <a:rPr lang="en-US" altLang="en-US" sz="2000" dirty="0" smtClean="0"/>
              <a:t>take initiative to improve stances on women’s issues—with candidates and the public. </a:t>
            </a:r>
          </a:p>
        </p:txBody>
      </p:sp>
      <p:sp>
        <p:nvSpPr>
          <p:cNvPr id="12290" name="Rectangle 2"/>
          <p:cNvSpPr>
            <a:spLocks noGrp="1" noChangeArrowheads="1"/>
          </p:cNvSpPr>
          <p:nvPr>
            <p:ph type="title"/>
          </p:nvPr>
        </p:nvSpPr>
        <p:spPr/>
        <p:txBody>
          <a:bodyPr/>
          <a:lstStyle/>
          <a:p>
            <a:pPr algn="l" eaLnBrk="1" hangingPunct="1"/>
            <a:r>
              <a:rPr lang="en-US" altLang="en-US" dirty="0" smtClean="0">
                <a:solidFill>
                  <a:schemeClr val="tx1"/>
                </a:solidFill>
              </a:rPr>
              <a:t>Working on Campaigns</a:t>
            </a:r>
          </a:p>
        </p:txBody>
      </p:sp>
      <p:sp>
        <p:nvSpPr>
          <p:cNvPr id="2" name="TextBox 1"/>
          <p:cNvSpPr txBox="1"/>
          <p:nvPr/>
        </p:nvSpPr>
        <p:spPr>
          <a:xfrm>
            <a:off x="5257800" y="2743200"/>
            <a:ext cx="2819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Don’t spend </a:t>
            </a:r>
            <a:r>
              <a:rPr lang="en-US" b="1" dirty="0" smtClean="0"/>
              <a:t>$</a:t>
            </a:r>
            <a:r>
              <a:rPr lang="en-US" dirty="0" smtClean="0"/>
              <a:t> on federal campaigns</a:t>
            </a:r>
            <a:endParaRPr lang="en-US" dirty="0"/>
          </a:p>
        </p:txBody>
      </p:sp>
    </p:spTree>
    <p:extLst>
      <p:ext uri="{BB962C8B-B14F-4D97-AF65-F5344CB8AC3E}">
        <p14:creationId xmlns:p14="http://schemas.microsoft.com/office/powerpoint/2010/main" val="4220632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r>
              <a:rPr lang="en-US" dirty="0" smtClean="0"/>
              <a:t>Minimum wage increase : Alaska, Arkansas, Illinois, Nebraska, South Dakota</a:t>
            </a:r>
          </a:p>
          <a:p>
            <a:r>
              <a:rPr lang="en-US" dirty="0" smtClean="0"/>
              <a:t>Paid Sick Days in Massachusetts </a:t>
            </a:r>
          </a:p>
          <a:p>
            <a:r>
              <a:rPr lang="en-US" dirty="0" smtClean="0"/>
              <a:t>ERA and Immigration ballot measures in Oregon</a:t>
            </a:r>
          </a:p>
          <a:p>
            <a:r>
              <a:rPr lang="en-US" dirty="0" smtClean="0"/>
              <a:t>Voting Rights: Connecticut, Illinois, Missouri, Montana</a:t>
            </a:r>
            <a:endParaRPr lang="en-US" dirty="0"/>
          </a:p>
          <a:p>
            <a:r>
              <a:rPr lang="en-US" dirty="0"/>
              <a:t>Reproductive Justice: </a:t>
            </a:r>
            <a:r>
              <a:rPr lang="en-US" b="1" dirty="0"/>
              <a:t>Colorado</a:t>
            </a:r>
            <a:r>
              <a:rPr lang="en-US" dirty="0"/>
              <a:t>, Illinois, </a:t>
            </a:r>
            <a:r>
              <a:rPr lang="en-US" b="1" dirty="0"/>
              <a:t>North Dakota</a:t>
            </a:r>
            <a:r>
              <a:rPr lang="en-US" dirty="0"/>
              <a:t>, </a:t>
            </a:r>
            <a:r>
              <a:rPr lang="en-US" b="1" dirty="0"/>
              <a:t>Tennessee</a:t>
            </a:r>
            <a:r>
              <a:rPr lang="en-US" dirty="0"/>
              <a:t>, </a:t>
            </a:r>
          </a:p>
          <a:p>
            <a:endParaRPr lang="en-US" dirty="0"/>
          </a:p>
        </p:txBody>
      </p:sp>
      <p:sp>
        <p:nvSpPr>
          <p:cNvPr id="2" name="Title 1"/>
          <p:cNvSpPr>
            <a:spLocks noGrp="1"/>
          </p:cNvSpPr>
          <p:nvPr>
            <p:ph type="title"/>
          </p:nvPr>
        </p:nvSpPr>
        <p:spPr>
          <a:xfrm>
            <a:off x="15240" y="152400"/>
            <a:ext cx="9128760" cy="1143000"/>
          </a:xfrm>
        </p:spPr>
        <p:txBody>
          <a:bodyPr>
            <a:normAutofit fontScale="90000"/>
          </a:bodyPr>
          <a:lstStyle/>
          <a:p>
            <a:r>
              <a:rPr lang="en-US" dirty="0" smtClean="0"/>
              <a:t>Identify Ballot </a:t>
            </a:r>
            <a:r>
              <a:rPr lang="en-US" dirty="0"/>
              <a:t>M</a:t>
            </a:r>
            <a:r>
              <a:rPr lang="en-US" dirty="0" smtClean="0"/>
              <a:t>easures in your State</a:t>
            </a:r>
            <a:endParaRPr lang="en-US" dirty="0"/>
          </a:p>
        </p:txBody>
      </p:sp>
      <p:sp>
        <p:nvSpPr>
          <p:cNvPr id="4" name="TextBox 3"/>
          <p:cNvSpPr txBox="1"/>
          <p:nvPr/>
        </p:nvSpPr>
        <p:spPr>
          <a:xfrm>
            <a:off x="15240" y="5451901"/>
            <a:ext cx="9144000" cy="830997"/>
          </a:xfrm>
          <a:prstGeom prst="rect">
            <a:avLst/>
          </a:prstGeom>
          <a:noFill/>
        </p:spPr>
        <p:txBody>
          <a:bodyPr wrap="square" rtlCol="0">
            <a:spAutoFit/>
          </a:bodyPr>
          <a:lstStyle/>
          <a:p>
            <a:pPr algn="ctr"/>
            <a:r>
              <a:rPr lang="en-US" sz="2400" dirty="0" smtClean="0"/>
              <a:t>For more information visit</a:t>
            </a:r>
          </a:p>
          <a:p>
            <a:pPr algn="ctr"/>
            <a:r>
              <a:rPr lang="en-US" sz="2400" dirty="0" smtClean="0"/>
              <a:t> </a:t>
            </a:r>
            <a:r>
              <a:rPr lang="en-US" sz="2400" dirty="0">
                <a:hlinkClick r:id="rId3"/>
              </a:rPr>
              <a:t>http://now.org/leaderdoc/2014-midterm-election-resources</a:t>
            </a:r>
            <a:r>
              <a:rPr lang="en-US" sz="2400" dirty="0" smtClean="0">
                <a:hlinkClick r:id="rId3"/>
              </a:rPr>
              <a:t>/</a:t>
            </a:r>
            <a:r>
              <a:rPr lang="en-US" sz="2400" dirty="0" smtClean="0"/>
              <a:t> </a:t>
            </a:r>
            <a:endParaRPr lang="en-US" sz="2400" dirty="0"/>
          </a:p>
        </p:txBody>
      </p:sp>
    </p:spTree>
    <p:extLst>
      <p:ext uri="{BB962C8B-B14F-4D97-AF65-F5344CB8AC3E}">
        <p14:creationId xmlns:p14="http://schemas.microsoft.com/office/powerpoint/2010/main" val="1416552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altLang="en-US" sz="2000" dirty="0"/>
              <a:t>Your chapter can endorse or work on a ballot initiative whether or not it has a PAC.</a:t>
            </a:r>
          </a:p>
          <a:p>
            <a:r>
              <a:rPr lang="en-US" altLang="en-US" sz="2000" dirty="0" smtClean="0"/>
              <a:t>Work with a statewide coalition </a:t>
            </a:r>
          </a:p>
          <a:p>
            <a:pPr lvl="1"/>
            <a:r>
              <a:rPr lang="en-US" altLang="en-US" sz="1600" dirty="0" smtClean="0"/>
              <a:t>Partner with Feminist Majority Foundation on reproductive rights ballot measures in CO, ND, and TN</a:t>
            </a:r>
          </a:p>
          <a:p>
            <a:r>
              <a:rPr lang="en-US" altLang="en-US" sz="2000" dirty="0" smtClean="0"/>
              <a:t>Clarify the meaning of proposed amendments. </a:t>
            </a:r>
          </a:p>
          <a:p>
            <a:r>
              <a:rPr lang="en-US" altLang="en-US" sz="2000" dirty="0" smtClean="0"/>
              <a:t>State a clear message. For example, “Vote No on 67, It </a:t>
            </a:r>
            <a:r>
              <a:rPr lang="en-US" altLang="en-US" sz="2000" dirty="0"/>
              <a:t>G</a:t>
            </a:r>
            <a:r>
              <a:rPr lang="en-US" altLang="en-US" sz="2000" dirty="0" smtClean="0"/>
              <a:t>oes </a:t>
            </a:r>
            <a:r>
              <a:rPr lang="en-US" altLang="en-US" sz="2000" dirty="0"/>
              <a:t>T</a:t>
            </a:r>
            <a:r>
              <a:rPr lang="en-US" altLang="en-US" sz="2000" dirty="0" smtClean="0"/>
              <a:t>oo </a:t>
            </a:r>
            <a:r>
              <a:rPr lang="en-US" altLang="en-US" sz="2000" dirty="0"/>
              <a:t>F</a:t>
            </a:r>
            <a:r>
              <a:rPr lang="en-US" altLang="en-US" sz="2000" dirty="0" smtClean="0"/>
              <a:t>ar.” </a:t>
            </a:r>
          </a:p>
          <a:p>
            <a:r>
              <a:rPr lang="en-US" altLang="en-US" sz="2000" dirty="0" smtClean="0"/>
              <a:t>For details on each of the ballot measures we are concerned about, visit </a:t>
            </a:r>
            <a:r>
              <a:rPr lang="en-US" sz="2000" dirty="0">
                <a:hlinkClick r:id="rId3"/>
              </a:rPr>
              <a:t>http://</a:t>
            </a:r>
            <a:r>
              <a:rPr lang="en-US" sz="2000" dirty="0" smtClean="0">
                <a:hlinkClick r:id="rId3"/>
              </a:rPr>
              <a:t>now.org/leaderdoc/2014-midterm-election-resources</a:t>
            </a:r>
            <a:endParaRPr lang="en-US" sz="2000" dirty="0" smtClean="0"/>
          </a:p>
          <a:p>
            <a:pPr marL="109728" indent="0">
              <a:buNone/>
            </a:pPr>
            <a:endParaRPr lang="en-US" altLang="en-US" sz="2000" dirty="0" smtClean="0"/>
          </a:p>
        </p:txBody>
      </p:sp>
      <p:sp>
        <p:nvSpPr>
          <p:cNvPr id="13314" name="Title 1"/>
          <p:cNvSpPr>
            <a:spLocks noGrp="1"/>
          </p:cNvSpPr>
          <p:nvPr>
            <p:ph type="title"/>
          </p:nvPr>
        </p:nvSpPr>
        <p:spPr/>
        <p:txBody>
          <a:bodyPr/>
          <a:lstStyle/>
          <a:p>
            <a:pPr algn="l"/>
            <a:r>
              <a:rPr lang="en-US" altLang="en-US" dirty="0" smtClean="0"/>
              <a:t>Working on Ballot Initiatives </a:t>
            </a:r>
          </a:p>
        </p:txBody>
      </p:sp>
    </p:spTree>
    <p:extLst>
      <p:ext uri="{BB962C8B-B14F-4D97-AF65-F5344CB8AC3E}">
        <p14:creationId xmlns:p14="http://schemas.microsoft.com/office/powerpoint/2010/main" val="312742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3050"/>
            <a:ext cx="8229600" cy="1143000"/>
          </a:xfrm>
        </p:spPr>
        <p:txBody>
          <a:bodyPr/>
          <a:lstStyle/>
          <a:p>
            <a:r>
              <a:rPr lang="en-US" dirty="0" smtClean="0"/>
              <a:t>Raise your </a:t>
            </a:r>
            <a:r>
              <a:rPr lang="en-US" dirty="0"/>
              <a:t>H</a:t>
            </a:r>
            <a:r>
              <a:rPr lang="en-US" dirty="0" smtClean="0"/>
              <a:t>and</a:t>
            </a:r>
            <a:endParaRPr lang="en-US" dirty="0"/>
          </a:p>
        </p:txBody>
      </p:sp>
      <p:pic>
        <p:nvPicPr>
          <p:cNvPr id="1026" name="Picture 2" descr="C:\Users\kristinaR\AppData\Local\Microsoft\Windows\Temporary Internet Files\Content.IE5\1LZL7JJ5\MP900427810[1].jp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bwMode="auto">
          <a:xfrm>
            <a:off x="457200" y="1600200"/>
            <a:ext cx="4040188" cy="2989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sz="quarter" idx="4294967295"/>
          </p:nvPr>
        </p:nvSpPr>
        <p:spPr>
          <a:xfrm>
            <a:off x="4800600" y="1752600"/>
            <a:ext cx="4041775" cy="3941763"/>
          </a:xfrm>
        </p:spPr>
        <p:txBody>
          <a:bodyPr>
            <a:normAutofit/>
          </a:bodyPr>
          <a:lstStyle/>
          <a:p>
            <a:pPr marL="0" indent="0">
              <a:buNone/>
            </a:pPr>
            <a:r>
              <a:rPr lang="en-US" sz="3600" dirty="0" smtClean="0"/>
              <a:t>Are you </a:t>
            </a:r>
            <a:r>
              <a:rPr lang="en-US" sz="3600" dirty="0"/>
              <a:t>currently working on a candidate campaign and/or ballot </a:t>
            </a:r>
            <a:r>
              <a:rPr lang="en-US" sz="3600" dirty="0" smtClean="0"/>
              <a:t>initiative? </a:t>
            </a:r>
            <a:endParaRPr lang="en-US" sz="3600" dirty="0"/>
          </a:p>
        </p:txBody>
      </p:sp>
    </p:spTree>
    <p:extLst>
      <p:ext uri="{BB962C8B-B14F-4D97-AF65-F5344CB8AC3E}">
        <p14:creationId xmlns:p14="http://schemas.microsoft.com/office/powerpoint/2010/main" val="1191182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533400" y="1066800"/>
            <a:ext cx="8153400" cy="5181600"/>
          </a:xfrm>
        </p:spPr>
        <p:txBody>
          <a:bodyPr/>
          <a:lstStyle/>
          <a:p>
            <a:pPr eaLnBrk="1" hangingPunct="1"/>
            <a:r>
              <a:rPr lang="en-US" altLang="en-US" sz="1800" dirty="0" smtClean="0"/>
              <a:t>Make sure voters know: </a:t>
            </a:r>
          </a:p>
          <a:p>
            <a:pPr lvl="1" eaLnBrk="1" hangingPunct="1"/>
            <a:r>
              <a:rPr lang="en-US" altLang="en-US" sz="1800" dirty="0" smtClean="0"/>
              <a:t>candidate stances on </a:t>
            </a:r>
            <a:r>
              <a:rPr lang="en-US" altLang="en-US" sz="1800" dirty="0"/>
              <a:t>economic issues, </a:t>
            </a:r>
            <a:r>
              <a:rPr lang="en-US" altLang="en-US" sz="1800" dirty="0" smtClean="0"/>
              <a:t>reproductive justice, LGBTQIA rights and more</a:t>
            </a:r>
          </a:p>
          <a:p>
            <a:pPr lvl="1" eaLnBrk="1" hangingPunct="1"/>
            <a:r>
              <a:rPr lang="en-US" altLang="en-US" sz="1800" dirty="0" smtClean="0"/>
              <a:t>key messages about a ballot measure</a:t>
            </a:r>
          </a:p>
          <a:p>
            <a:pPr lvl="1" eaLnBrk="1" hangingPunct="1"/>
            <a:r>
              <a:rPr lang="en-US" altLang="en-US" sz="1800" dirty="0" smtClean="0"/>
              <a:t>changes in voter id requirements, registration deadlines, number and locations of polling places, time and duration of voting period, or any other voter suppression measure</a:t>
            </a:r>
          </a:p>
          <a:p>
            <a:pPr eaLnBrk="1" hangingPunct="1"/>
            <a:r>
              <a:rPr lang="en-US" altLang="en-US" sz="1800" dirty="0" smtClean="0"/>
              <a:t>You can educate voters through</a:t>
            </a:r>
          </a:p>
          <a:p>
            <a:pPr lvl="1"/>
            <a:r>
              <a:rPr lang="en-US" altLang="en-US" sz="1800" dirty="0" smtClean="0"/>
              <a:t>handing </a:t>
            </a:r>
            <a:r>
              <a:rPr lang="en-US" altLang="en-US" sz="1800" dirty="0"/>
              <a:t>out </a:t>
            </a:r>
            <a:r>
              <a:rPr lang="en-US" altLang="en-US" sz="1800" dirty="0" smtClean="0"/>
              <a:t>candidate comparisons </a:t>
            </a:r>
          </a:p>
          <a:p>
            <a:pPr lvl="1"/>
            <a:r>
              <a:rPr lang="en-US" altLang="en-US" sz="1800" dirty="0" smtClean="0"/>
              <a:t>press releases</a:t>
            </a:r>
          </a:p>
          <a:p>
            <a:pPr lvl="1" eaLnBrk="1" hangingPunct="1"/>
            <a:r>
              <a:rPr lang="en-US" altLang="en-US" sz="1800" dirty="0" smtClean="0"/>
              <a:t>letters to the editor</a:t>
            </a:r>
          </a:p>
          <a:p>
            <a:pPr lvl="1" eaLnBrk="1" hangingPunct="1"/>
            <a:r>
              <a:rPr lang="en-US" altLang="en-US" sz="1800" dirty="0" smtClean="0"/>
              <a:t>social media</a:t>
            </a:r>
          </a:p>
          <a:p>
            <a:pPr lvl="1" eaLnBrk="1" hangingPunct="1"/>
            <a:r>
              <a:rPr lang="en-US" altLang="en-US" sz="1800" dirty="0" smtClean="0"/>
              <a:t>events, panels, and forums</a:t>
            </a:r>
          </a:p>
        </p:txBody>
      </p:sp>
      <p:sp>
        <p:nvSpPr>
          <p:cNvPr id="15362" name="Rectangle 2"/>
          <p:cNvSpPr>
            <a:spLocks noGrp="1" noChangeArrowheads="1"/>
          </p:cNvSpPr>
          <p:nvPr>
            <p:ph type="title"/>
          </p:nvPr>
        </p:nvSpPr>
        <p:spPr>
          <a:xfrm>
            <a:off x="304800" y="0"/>
            <a:ext cx="8229600" cy="1143000"/>
          </a:xfrm>
        </p:spPr>
        <p:txBody>
          <a:bodyPr/>
          <a:lstStyle/>
          <a:p>
            <a:pPr algn="l" eaLnBrk="1" hangingPunct="1"/>
            <a:r>
              <a:rPr lang="en-US" altLang="en-US" dirty="0" smtClean="0">
                <a:solidFill>
                  <a:schemeClr val="tx1"/>
                </a:solidFill>
              </a:rPr>
              <a:t>Educating Voters and GOTV</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746" y="3599765"/>
            <a:ext cx="2819400" cy="15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37746" y="4953000"/>
            <a:ext cx="2819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4 days before election are most crucial</a:t>
            </a:r>
            <a:endParaRPr lang="en-US" dirty="0"/>
          </a:p>
        </p:txBody>
      </p:sp>
    </p:spTree>
    <p:extLst>
      <p:ext uri="{BB962C8B-B14F-4D97-AF65-F5344CB8AC3E}">
        <p14:creationId xmlns:p14="http://schemas.microsoft.com/office/powerpoint/2010/main" val="3433912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pPr algn="ctr"/>
            <a:r>
              <a:rPr lang="en-US" dirty="0" smtClean="0"/>
              <a:t>Questions? </a:t>
            </a:r>
            <a:endParaRPr lang="en-US" dirty="0"/>
          </a:p>
        </p:txBody>
      </p:sp>
    </p:spTree>
    <p:extLst>
      <p:ext uri="{BB962C8B-B14F-4D97-AF65-F5344CB8AC3E}">
        <p14:creationId xmlns:p14="http://schemas.microsoft.com/office/powerpoint/2010/main" val="1121500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Users\now\AppData\Local\Microsoft\Windows\Temporary Internet Files\Content.IE5\XMZMJW0E\MP910216414[1].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676400"/>
            <a:ext cx="4362450" cy="38004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Chat in</a:t>
            </a:r>
            <a:endParaRPr lang="en-US" dirty="0"/>
          </a:p>
        </p:txBody>
      </p:sp>
      <p:sp>
        <p:nvSpPr>
          <p:cNvPr id="5" name="Text Placeholder 4"/>
          <p:cNvSpPr>
            <a:spLocks noGrp="1"/>
          </p:cNvSpPr>
          <p:nvPr>
            <p:ph sz="half" idx="4294967295"/>
          </p:nvPr>
        </p:nvSpPr>
        <p:spPr>
          <a:xfrm>
            <a:off x="5029200" y="1295400"/>
            <a:ext cx="3505200" cy="3992563"/>
          </a:xfrm>
        </p:spPr>
        <p:txBody>
          <a:bodyPr>
            <a:normAutofit fontScale="92500" lnSpcReduction="20000"/>
          </a:bodyPr>
          <a:lstStyle/>
          <a:p>
            <a:pPr marL="0" indent="0">
              <a:buNone/>
            </a:pPr>
            <a:r>
              <a:rPr lang="en-US" sz="3600" dirty="0" smtClean="0"/>
              <a:t>Are you </a:t>
            </a:r>
            <a:r>
              <a:rPr lang="en-US" sz="3600" dirty="0"/>
              <a:t>currently working on a candidate campaign and/or ballot </a:t>
            </a:r>
            <a:r>
              <a:rPr lang="en-US" sz="3600" dirty="0" smtClean="0"/>
              <a:t>initiative? </a:t>
            </a:r>
          </a:p>
          <a:p>
            <a:pPr marL="0" indent="0">
              <a:buNone/>
            </a:pPr>
            <a:endParaRPr lang="en-US" sz="3600" dirty="0" smtClean="0"/>
          </a:p>
          <a:p>
            <a:pPr marL="0" indent="0">
              <a:buNone/>
            </a:pPr>
            <a:r>
              <a:rPr lang="en-US" sz="3600" dirty="0" smtClean="0"/>
              <a:t>Do you plan to? </a:t>
            </a:r>
            <a:endParaRPr lang="en-US" sz="3600" dirty="0"/>
          </a:p>
        </p:txBody>
      </p:sp>
    </p:spTree>
    <p:extLst>
      <p:ext uri="{BB962C8B-B14F-4D97-AF65-F5344CB8AC3E}">
        <p14:creationId xmlns:p14="http://schemas.microsoft.com/office/powerpoint/2010/main" val="2706590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88091"/>
          </a:xfrm>
        </p:spPr>
        <p:txBody>
          <a:bodyPr numCol="2">
            <a:normAutofit fontScale="85000" lnSpcReduction="20000"/>
          </a:bodyPr>
          <a:lstStyle/>
          <a:p>
            <a:pPr marL="0" indent="0" algn="just">
              <a:buNone/>
            </a:pPr>
            <a:r>
              <a:rPr lang="en-US" dirty="0" smtClean="0"/>
              <a:t>Linda Berg</a:t>
            </a:r>
            <a:endParaRPr lang="en-US" dirty="0"/>
          </a:p>
          <a:p>
            <a:pPr marL="0" indent="0" algn="just">
              <a:buNone/>
            </a:pPr>
            <a:r>
              <a:rPr lang="en-US" dirty="0" smtClean="0">
                <a:hlinkClick r:id="rId3"/>
              </a:rPr>
              <a:t>elections@now.org</a:t>
            </a:r>
            <a:endParaRPr lang="en-US" dirty="0" smtClean="0"/>
          </a:p>
          <a:p>
            <a:pPr marL="0" indent="0" algn="just">
              <a:buNone/>
            </a:pPr>
            <a:endParaRPr lang="en-US" dirty="0" smtClean="0"/>
          </a:p>
          <a:p>
            <a:pPr marL="0" indent="0" algn="just">
              <a:buNone/>
            </a:pPr>
            <a:r>
              <a:rPr lang="en-US" dirty="0" smtClean="0"/>
              <a:t>Pat </a:t>
            </a:r>
            <a:r>
              <a:rPr lang="en-US" dirty="0" err="1" smtClean="0"/>
              <a:t>Reuss</a:t>
            </a:r>
            <a:endParaRPr lang="en-US" dirty="0" smtClean="0"/>
          </a:p>
          <a:p>
            <a:pPr marL="0" indent="0" algn="just">
              <a:buNone/>
            </a:pPr>
            <a:r>
              <a:rPr lang="en-US" dirty="0" smtClean="0">
                <a:hlinkClick r:id="rId4"/>
              </a:rPr>
              <a:t>patreuss@verizon.net</a:t>
            </a:r>
            <a:endParaRPr lang="en-US" dirty="0" smtClean="0"/>
          </a:p>
          <a:p>
            <a:pPr marL="0" indent="0" algn="just">
              <a:buNone/>
            </a:pPr>
            <a:endParaRPr lang="en-US" dirty="0" smtClean="0"/>
          </a:p>
          <a:p>
            <a:pPr marL="0" indent="0" algn="just">
              <a:buNone/>
            </a:pPr>
            <a:r>
              <a:rPr lang="en-US" dirty="0" smtClean="0"/>
              <a:t>Jan Erickson</a:t>
            </a:r>
          </a:p>
          <a:p>
            <a:pPr marL="0" indent="0" algn="just">
              <a:buNone/>
            </a:pPr>
            <a:r>
              <a:rPr lang="en-US" dirty="0" smtClean="0">
                <a:hlinkClick r:id="rId5"/>
              </a:rPr>
              <a:t>govtrel@now.org</a:t>
            </a:r>
            <a:endParaRPr lang="en-US" dirty="0" smtClean="0"/>
          </a:p>
          <a:p>
            <a:pPr marL="0" indent="0" algn="just">
              <a:buNone/>
            </a:pPr>
            <a:endParaRPr lang="en-US" dirty="0" smtClean="0"/>
          </a:p>
          <a:p>
            <a:pPr marL="0" indent="0" algn="just">
              <a:buNone/>
            </a:pPr>
            <a:r>
              <a:rPr lang="en-US" dirty="0" smtClean="0"/>
              <a:t>Kristina Romines</a:t>
            </a:r>
          </a:p>
          <a:p>
            <a:pPr marL="0" indent="0" algn="just">
              <a:buNone/>
            </a:pPr>
            <a:r>
              <a:rPr lang="en-US" dirty="0" smtClean="0">
                <a:hlinkClick r:id="rId6"/>
              </a:rPr>
              <a:t>fieldorg@now.org</a:t>
            </a:r>
            <a:endParaRPr lang="en-US" dirty="0" smtClean="0"/>
          </a:p>
          <a:p>
            <a:pPr marL="0" indent="0" algn="just">
              <a:buNone/>
            </a:pPr>
            <a:endParaRPr lang="en-US" dirty="0" smtClean="0"/>
          </a:p>
          <a:p>
            <a:pPr marL="0" indent="0" algn="just">
              <a:buNone/>
            </a:pPr>
            <a:r>
              <a:rPr lang="en-US" dirty="0" smtClean="0"/>
              <a:t>Bonnie </a:t>
            </a:r>
            <a:r>
              <a:rPr lang="en-US" dirty="0" err="1" smtClean="0"/>
              <a:t>Grabenhofer</a:t>
            </a:r>
            <a:endParaRPr lang="en-US" dirty="0" smtClean="0"/>
          </a:p>
          <a:p>
            <a:pPr marL="0" indent="0" algn="just">
              <a:buNone/>
            </a:pPr>
            <a:r>
              <a:rPr lang="en-US" dirty="0" smtClean="0">
                <a:hlinkClick r:id="rId7"/>
              </a:rPr>
              <a:t>vpaction@now.org</a:t>
            </a:r>
            <a:endParaRPr lang="en-US" dirty="0" smtClean="0"/>
          </a:p>
          <a:p>
            <a:pPr marL="0" indent="0">
              <a:buNone/>
            </a:pPr>
            <a:endParaRPr lang="en-US" dirty="0" smtClean="0"/>
          </a:p>
          <a:p>
            <a:pPr marL="0" indent="0">
              <a:buNone/>
            </a:pPr>
            <a:r>
              <a:rPr lang="en-US" dirty="0" smtClean="0"/>
              <a:t>Election resources</a:t>
            </a:r>
          </a:p>
          <a:p>
            <a:pPr marL="0" indent="0">
              <a:buNone/>
            </a:pPr>
            <a:r>
              <a:rPr lang="en-US" sz="2800" dirty="0">
                <a:hlinkClick r:id="rId8"/>
              </a:rPr>
              <a:t>http://now.org/leaderdoc/2014-midterm-election-resources</a:t>
            </a:r>
            <a:endParaRPr lang="en-US" altLang="en-US" sz="2800" dirty="0"/>
          </a:p>
          <a:p>
            <a:pPr marL="0" indent="0">
              <a:buNone/>
            </a:pPr>
            <a:endParaRPr lang="en-US" dirty="0" smtClean="0"/>
          </a:p>
          <a:p>
            <a:pPr marL="0" indent="0">
              <a:buNone/>
            </a:pPr>
            <a:r>
              <a:rPr lang="en-US" dirty="0"/>
              <a:t>E</a:t>
            </a:r>
            <a:r>
              <a:rPr lang="en-US" dirty="0" smtClean="0"/>
              <a:t>ndorsements</a:t>
            </a:r>
          </a:p>
          <a:p>
            <a:pPr marL="0" indent="0">
              <a:buNone/>
            </a:pPr>
            <a:r>
              <a:rPr lang="en-US" dirty="0">
                <a:hlinkClick r:id="rId9"/>
              </a:rPr>
              <a:t>http://nowpac.org</a:t>
            </a:r>
            <a:r>
              <a:rPr lang="en-US" dirty="0" smtClean="0">
                <a:hlinkClick r:id="rId9"/>
              </a:rPr>
              <a:t>/</a:t>
            </a:r>
            <a:r>
              <a:rPr lang="en-US" dirty="0" smtClean="0"/>
              <a:t> </a:t>
            </a:r>
          </a:p>
          <a:p>
            <a:pPr marL="0" indent="0">
              <a:buNone/>
            </a:pPr>
            <a:endParaRPr lang="en-US" dirty="0"/>
          </a:p>
          <a:p>
            <a:pPr marL="0" indent="0">
              <a:buNone/>
            </a:pPr>
            <a:r>
              <a:rPr lang="en-US" dirty="0" smtClean="0"/>
              <a:t>CO, ND, TN Ballot Measures</a:t>
            </a:r>
          </a:p>
          <a:p>
            <a:pPr marL="0" indent="0">
              <a:buNone/>
            </a:pPr>
            <a:r>
              <a:rPr lang="en-US" dirty="0" smtClean="0"/>
              <a:t>Feminist </a:t>
            </a:r>
            <a:r>
              <a:rPr lang="en-US" dirty="0"/>
              <a:t>Majority FDN 703.522.2214</a:t>
            </a:r>
          </a:p>
          <a:p>
            <a:pPr marL="0" indent="0">
              <a:buNone/>
            </a:pPr>
            <a:endParaRPr lang="en-US" dirty="0"/>
          </a:p>
        </p:txBody>
      </p:sp>
      <p:sp>
        <p:nvSpPr>
          <p:cNvPr id="2" name="Title 1"/>
          <p:cNvSpPr>
            <a:spLocks noGrp="1"/>
          </p:cNvSpPr>
          <p:nvPr>
            <p:ph type="title"/>
          </p:nvPr>
        </p:nvSpPr>
        <p:spPr>
          <a:xfrm>
            <a:off x="457200" y="152400"/>
            <a:ext cx="8229600" cy="1143000"/>
          </a:xfrm>
        </p:spPr>
        <p:txBody>
          <a:bodyPr/>
          <a:lstStyle/>
          <a:p>
            <a:r>
              <a:rPr lang="en-US" dirty="0" smtClean="0"/>
              <a:t>Resources</a:t>
            </a:r>
            <a:endParaRPr lang="en-US" dirty="0"/>
          </a:p>
        </p:txBody>
      </p:sp>
    </p:spTree>
    <p:extLst>
      <p:ext uri="{BB962C8B-B14F-4D97-AF65-F5344CB8AC3E}">
        <p14:creationId xmlns:p14="http://schemas.microsoft.com/office/powerpoint/2010/main" val="356652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RAE/Women’s Votes Make the Difference</a:t>
            </a:r>
          </a:p>
          <a:p>
            <a:r>
              <a:rPr lang="en-US" dirty="0" smtClean="0"/>
              <a:t>If Republicans take the Senate</a:t>
            </a:r>
          </a:p>
          <a:p>
            <a:r>
              <a:rPr lang="en-US" dirty="0"/>
              <a:t>Voter Suppression</a:t>
            </a:r>
          </a:p>
          <a:p>
            <a:r>
              <a:rPr lang="en-US" dirty="0" smtClean="0"/>
              <a:t>Candidate Opportunities and Feminist Field Force</a:t>
            </a:r>
          </a:p>
          <a:p>
            <a:r>
              <a:rPr lang="en-US" dirty="0" smtClean="0"/>
              <a:t>What Chapters Can Do</a:t>
            </a:r>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80151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a:bodyPr>
          <a:lstStyle/>
          <a:p>
            <a:r>
              <a:rPr lang="en-US" sz="3100" dirty="0"/>
              <a:t>U</a:t>
            </a:r>
            <a:r>
              <a:rPr lang="en-US" sz="3100" dirty="0" smtClean="0"/>
              <a:t>nmarried </a:t>
            </a:r>
            <a:r>
              <a:rPr lang="en-US" sz="3100" dirty="0"/>
              <a:t>W</a:t>
            </a:r>
            <a:r>
              <a:rPr lang="en-US" sz="3100" dirty="0" smtClean="0"/>
              <a:t>omen </a:t>
            </a:r>
            <a:r>
              <a:rPr lang="en-US" sz="3100" dirty="0"/>
              <a:t>(single, widowed, divorced or separated </a:t>
            </a:r>
            <a:r>
              <a:rPr lang="en-US" sz="3100" dirty="0" smtClean="0"/>
              <a:t>women)</a:t>
            </a:r>
          </a:p>
          <a:p>
            <a:r>
              <a:rPr lang="en-US" sz="3100" dirty="0"/>
              <a:t>P</a:t>
            </a:r>
            <a:r>
              <a:rPr lang="en-US" sz="3100" dirty="0" smtClean="0"/>
              <a:t>eople </a:t>
            </a:r>
            <a:r>
              <a:rPr lang="en-US" sz="3100" dirty="0"/>
              <a:t>of </a:t>
            </a:r>
            <a:r>
              <a:rPr lang="en-US" sz="3100" dirty="0" smtClean="0"/>
              <a:t>Color </a:t>
            </a:r>
            <a:endParaRPr lang="en-US" sz="3100" dirty="0"/>
          </a:p>
          <a:p>
            <a:r>
              <a:rPr lang="en-US" sz="3100" dirty="0" smtClean="0"/>
              <a:t>18-29 </a:t>
            </a:r>
            <a:r>
              <a:rPr lang="en-US" sz="3100" dirty="0"/>
              <a:t>year </a:t>
            </a:r>
            <a:r>
              <a:rPr lang="en-US" sz="3100" dirty="0" smtClean="0"/>
              <a:t>olds</a:t>
            </a:r>
          </a:p>
          <a:p>
            <a:pPr marL="0" indent="0" algn="r">
              <a:buNone/>
            </a:pPr>
            <a:r>
              <a:rPr lang="en-US" sz="3100" dirty="0" smtClean="0"/>
              <a:t> = the </a:t>
            </a:r>
            <a:r>
              <a:rPr lang="en-US" sz="3100" dirty="0"/>
              <a:t>majority of </a:t>
            </a:r>
            <a:r>
              <a:rPr lang="en-US" sz="3100" dirty="0" smtClean="0"/>
              <a:t>voting-eligible </a:t>
            </a:r>
          </a:p>
          <a:p>
            <a:pPr marL="0" indent="0" algn="r">
              <a:buNone/>
            </a:pPr>
            <a:r>
              <a:rPr lang="en-US" sz="3100" dirty="0" smtClean="0"/>
              <a:t>citizens </a:t>
            </a:r>
            <a:r>
              <a:rPr lang="en-US" sz="3100" dirty="0"/>
              <a:t>in </a:t>
            </a:r>
            <a:r>
              <a:rPr lang="en-US" sz="3100" dirty="0" smtClean="0"/>
              <a:t>the United States today</a:t>
            </a:r>
          </a:p>
          <a:p>
            <a:pPr marL="0" indent="0" algn="r">
              <a:buNone/>
            </a:pPr>
            <a:endParaRPr lang="en-US" dirty="0"/>
          </a:p>
        </p:txBody>
      </p:sp>
      <p:sp>
        <p:nvSpPr>
          <p:cNvPr id="2" name="Title 1"/>
          <p:cNvSpPr>
            <a:spLocks noGrp="1"/>
          </p:cNvSpPr>
          <p:nvPr>
            <p:ph type="title"/>
          </p:nvPr>
        </p:nvSpPr>
        <p:spPr>
          <a:xfrm>
            <a:off x="457200" y="152400"/>
            <a:ext cx="8229600" cy="1143000"/>
          </a:xfrm>
        </p:spPr>
        <p:txBody>
          <a:bodyPr>
            <a:normAutofit fontScale="90000"/>
          </a:bodyPr>
          <a:lstStyle/>
          <a:p>
            <a:r>
              <a:rPr lang="en-US" dirty="0" smtClean="0"/>
              <a:t>Rising American Electorate (RAE)</a:t>
            </a:r>
            <a:endParaRPr lang="en-US" dirty="0"/>
          </a:p>
        </p:txBody>
      </p:sp>
    </p:spTree>
    <p:extLst>
      <p:ext uri="{BB962C8B-B14F-4D97-AF65-F5344CB8AC3E}">
        <p14:creationId xmlns:p14="http://schemas.microsoft.com/office/powerpoint/2010/main" val="2257494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RAE Midterm Drop Off</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978" t="32420" r="20996" b="6380"/>
          <a:stretch/>
        </p:blipFill>
        <p:spPr bwMode="auto">
          <a:xfrm>
            <a:off x="609600" y="1219200"/>
            <a:ext cx="783920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50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7"/>
            <a:ext cx="8229600" cy="4525963"/>
          </a:xfrm>
        </p:spPr>
        <p:txBody>
          <a:bodyPr/>
          <a:lstStyle/>
          <a:p>
            <a:r>
              <a:rPr lang="en-US" dirty="0" smtClean="0"/>
              <a:t>Barack Obama 2012</a:t>
            </a:r>
          </a:p>
          <a:p>
            <a:pPr lvl="1"/>
            <a:r>
              <a:rPr lang="en-US" dirty="0" smtClean="0"/>
              <a:t>Women	55%</a:t>
            </a:r>
          </a:p>
          <a:p>
            <a:pPr lvl="1"/>
            <a:r>
              <a:rPr lang="en-US" dirty="0" smtClean="0"/>
              <a:t>Men	45%</a:t>
            </a:r>
          </a:p>
          <a:p>
            <a:endParaRPr lang="en-US" dirty="0" smtClean="0"/>
          </a:p>
          <a:p>
            <a:r>
              <a:rPr lang="en-US" dirty="0" smtClean="0"/>
              <a:t>Gender gap determined</a:t>
            </a:r>
            <a:br>
              <a:rPr lang="en-US" dirty="0" smtClean="0"/>
            </a:br>
            <a:r>
              <a:rPr lang="en-US" dirty="0" smtClean="0"/>
              <a:t>outcome in many </a:t>
            </a:r>
            <a:br>
              <a:rPr lang="en-US" dirty="0" smtClean="0"/>
            </a:br>
            <a:r>
              <a:rPr lang="en-US" dirty="0" smtClean="0"/>
              <a:t>senate races</a:t>
            </a:r>
            <a:br>
              <a:rPr lang="en-US" dirty="0" smtClean="0"/>
            </a:br>
            <a:endParaRPr lang="en-US" dirty="0"/>
          </a:p>
        </p:txBody>
      </p:sp>
      <p:sp>
        <p:nvSpPr>
          <p:cNvPr id="3" name="Title 2"/>
          <p:cNvSpPr>
            <a:spLocks noGrp="1"/>
          </p:cNvSpPr>
          <p:nvPr>
            <p:ph type="title"/>
          </p:nvPr>
        </p:nvSpPr>
        <p:spPr/>
        <p:txBody>
          <a:bodyPr>
            <a:normAutofit fontScale="90000"/>
          </a:bodyPr>
          <a:lstStyle/>
          <a:p>
            <a:r>
              <a:rPr lang="en-US" dirty="0" smtClean="0"/>
              <a:t>Women Provided Margin of Victory in 2012</a:t>
            </a:r>
            <a:endParaRPr lang="en-US" dirty="0"/>
          </a:p>
        </p:txBody>
      </p:sp>
      <p:sp>
        <p:nvSpPr>
          <p:cNvPr id="5" name="TextBox 4"/>
          <p:cNvSpPr txBox="1"/>
          <p:nvPr/>
        </p:nvSpPr>
        <p:spPr>
          <a:xfrm>
            <a:off x="5630840" y="2301868"/>
            <a:ext cx="3276600" cy="523220"/>
          </a:xfrm>
          <a:prstGeom prst="rect">
            <a:avLst/>
          </a:prstGeom>
          <a:noFill/>
        </p:spPr>
        <p:txBody>
          <a:bodyPr wrap="square" rtlCol="0">
            <a:spAutoFit/>
          </a:bodyPr>
          <a:lstStyle/>
          <a:p>
            <a:r>
              <a:rPr lang="en-US" sz="2800" dirty="0" smtClean="0"/>
              <a:t>10% Gender Gap </a:t>
            </a:r>
            <a:endParaRPr lang="en-US" sz="2800" dirty="0"/>
          </a:p>
        </p:txBody>
      </p:sp>
      <p:sp>
        <p:nvSpPr>
          <p:cNvPr id="6" name="Right Arrow 5"/>
          <p:cNvSpPr/>
          <p:nvPr/>
        </p:nvSpPr>
        <p:spPr>
          <a:xfrm>
            <a:off x="4114800" y="3657600"/>
            <a:ext cx="1447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0" y="3776990"/>
            <a:ext cx="3276600" cy="523220"/>
          </a:xfrm>
          <a:prstGeom prst="rect">
            <a:avLst/>
          </a:prstGeom>
          <a:noFill/>
        </p:spPr>
        <p:txBody>
          <a:bodyPr wrap="square" rtlCol="0">
            <a:spAutoFit/>
          </a:bodyPr>
          <a:lstStyle/>
          <a:p>
            <a:r>
              <a:rPr lang="en-US" sz="2800" dirty="0" smtClean="0"/>
              <a:t>Senate Majority</a:t>
            </a:r>
          </a:p>
        </p:txBody>
      </p:sp>
      <p:sp>
        <p:nvSpPr>
          <p:cNvPr id="8" name="Right Arrow 7"/>
          <p:cNvSpPr/>
          <p:nvPr/>
        </p:nvSpPr>
        <p:spPr>
          <a:xfrm>
            <a:off x="4114800" y="2176790"/>
            <a:ext cx="1447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674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normAutofit lnSpcReduction="10000"/>
          </a:bodyPr>
          <a:lstStyle/>
          <a:p>
            <a:pPr marL="400050"/>
            <a:r>
              <a:rPr lang="en-US" sz="2400" dirty="0" smtClean="0"/>
              <a:t>Economic Issues</a:t>
            </a:r>
          </a:p>
          <a:p>
            <a:pPr marL="656082" lvl="1"/>
            <a:r>
              <a:rPr lang="en-US" sz="2000" dirty="0" smtClean="0"/>
              <a:t>Equal </a:t>
            </a:r>
            <a:r>
              <a:rPr lang="en-US" sz="2000" dirty="0"/>
              <a:t>pay</a:t>
            </a:r>
          </a:p>
          <a:p>
            <a:pPr marL="656082" lvl="1"/>
            <a:r>
              <a:rPr lang="en-US" sz="2000" dirty="0"/>
              <a:t>Raising the minimum wage</a:t>
            </a:r>
          </a:p>
          <a:p>
            <a:pPr marL="656082" lvl="1"/>
            <a:r>
              <a:rPr lang="en-US" sz="2000" dirty="0"/>
              <a:t>Paid </a:t>
            </a:r>
            <a:r>
              <a:rPr lang="en-US" sz="2000" dirty="0" smtClean="0"/>
              <a:t>parental and sick </a:t>
            </a:r>
            <a:r>
              <a:rPr lang="en-US" sz="2000" dirty="0"/>
              <a:t>leave</a:t>
            </a:r>
          </a:p>
          <a:p>
            <a:pPr marL="656082" lvl="1"/>
            <a:r>
              <a:rPr lang="en-US" sz="2000" dirty="0"/>
              <a:t>Protections for pregnant women</a:t>
            </a:r>
          </a:p>
          <a:p>
            <a:pPr marL="656082" lvl="1"/>
            <a:r>
              <a:rPr lang="en-US" sz="2000" dirty="0" smtClean="0"/>
              <a:t>Affordable </a:t>
            </a:r>
            <a:r>
              <a:rPr lang="en-US" sz="2000" dirty="0"/>
              <a:t>childcare </a:t>
            </a:r>
            <a:endParaRPr lang="en-US" sz="2000" dirty="0" smtClean="0"/>
          </a:p>
          <a:p>
            <a:pPr marL="656082" lvl="1"/>
            <a:r>
              <a:rPr lang="en-US" sz="2000" dirty="0" smtClean="0"/>
              <a:t>Enhancing social security</a:t>
            </a:r>
          </a:p>
          <a:p>
            <a:pPr marL="400050"/>
            <a:r>
              <a:rPr lang="en-US" sz="2400" dirty="0" smtClean="0"/>
              <a:t>Access </a:t>
            </a:r>
            <a:r>
              <a:rPr lang="en-US" sz="2400" dirty="0"/>
              <a:t>to birth control and </a:t>
            </a:r>
            <a:r>
              <a:rPr lang="en-US" sz="2400" dirty="0" smtClean="0"/>
              <a:t>abortion care</a:t>
            </a:r>
            <a:endParaRPr lang="en-US" sz="2400" dirty="0"/>
          </a:p>
          <a:p>
            <a:pPr marL="400050"/>
            <a:r>
              <a:rPr lang="en-US" sz="2400" dirty="0" smtClean="0"/>
              <a:t>Violence against women</a:t>
            </a:r>
            <a:endParaRPr lang="en-US" sz="2000" dirty="0" smtClean="0"/>
          </a:p>
          <a:p>
            <a:pPr marL="656082" lvl="1"/>
            <a:r>
              <a:rPr lang="en-US" sz="2000" dirty="0" smtClean="0"/>
              <a:t>Adequately funding VAWA</a:t>
            </a:r>
          </a:p>
          <a:p>
            <a:pPr marL="656082" lvl="1"/>
            <a:r>
              <a:rPr lang="en-US" sz="2000" dirty="0" smtClean="0"/>
              <a:t>Protecting women from domestic violence and sexual assault</a:t>
            </a:r>
          </a:p>
          <a:p>
            <a:pPr marL="400050"/>
            <a:r>
              <a:rPr lang="en-US" sz="2400" dirty="0" smtClean="0"/>
              <a:t>Marriage Equality/LGBTQIA rights</a:t>
            </a:r>
            <a:endParaRPr lang="en-US" sz="2400" dirty="0"/>
          </a:p>
          <a:p>
            <a:endParaRPr lang="en-US" dirty="0"/>
          </a:p>
        </p:txBody>
      </p:sp>
      <p:sp>
        <p:nvSpPr>
          <p:cNvPr id="3" name="Title 2"/>
          <p:cNvSpPr>
            <a:spLocks noGrp="1"/>
          </p:cNvSpPr>
          <p:nvPr>
            <p:ph type="title"/>
          </p:nvPr>
        </p:nvSpPr>
        <p:spPr/>
        <p:txBody>
          <a:bodyPr>
            <a:normAutofit/>
          </a:bodyPr>
          <a:lstStyle/>
          <a:p>
            <a:r>
              <a:rPr lang="en-US" sz="4400" dirty="0"/>
              <a:t>Issues that M</a:t>
            </a:r>
            <a:r>
              <a:rPr lang="en-US" sz="4400" dirty="0" smtClean="0"/>
              <a:t>otivate </a:t>
            </a:r>
            <a:r>
              <a:rPr lang="en-US" sz="4400" dirty="0"/>
              <a:t>W</a:t>
            </a:r>
            <a:r>
              <a:rPr lang="en-US" sz="4400" dirty="0" smtClean="0"/>
              <a:t>omen</a:t>
            </a:r>
            <a:endParaRPr lang="en-US" dirty="0"/>
          </a:p>
        </p:txBody>
      </p:sp>
    </p:spTree>
    <p:extLst>
      <p:ext uri="{BB962C8B-B14F-4D97-AF65-F5344CB8AC3E}">
        <p14:creationId xmlns:p14="http://schemas.microsoft.com/office/powerpoint/2010/main" val="3265220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00050"/>
            <a:r>
              <a:rPr lang="en-US" sz="2400" dirty="0" smtClean="0"/>
              <a:t>Commit to electing feminists and working on ballot initiatives </a:t>
            </a:r>
          </a:p>
          <a:p>
            <a:pPr marL="400050"/>
            <a:r>
              <a:rPr lang="en-US" sz="2400" dirty="0" smtClean="0"/>
              <a:t>Obtain voter commitment</a:t>
            </a:r>
          </a:p>
          <a:p>
            <a:pPr marL="400050"/>
            <a:r>
              <a:rPr lang="en-US" sz="2400" dirty="0" smtClean="0"/>
              <a:t>Educate </a:t>
            </a:r>
            <a:r>
              <a:rPr lang="en-US" sz="2400" dirty="0"/>
              <a:t>voters </a:t>
            </a:r>
            <a:r>
              <a:rPr lang="en-US" sz="2400" dirty="0" smtClean="0"/>
              <a:t>about midterm elections and why their </a:t>
            </a:r>
            <a:r>
              <a:rPr lang="en-US" sz="2400" dirty="0"/>
              <a:t>votes are especially important </a:t>
            </a:r>
          </a:p>
          <a:p>
            <a:pPr marL="400050"/>
            <a:r>
              <a:rPr lang="en-US" sz="2400" dirty="0" smtClean="0"/>
              <a:t>Emphasize what’s at stake</a:t>
            </a:r>
          </a:p>
          <a:p>
            <a:pPr marL="656082" lvl="1"/>
            <a:r>
              <a:rPr lang="en-US" sz="2000" dirty="0" smtClean="0"/>
              <a:t>Gain equality in issues that matter to women</a:t>
            </a:r>
          </a:p>
          <a:p>
            <a:pPr marL="656082" lvl="1"/>
            <a:r>
              <a:rPr lang="en-US" sz="2000" dirty="0" smtClean="0"/>
              <a:t>Use language </a:t>
            </a:r>
            <a:r>
              <a:rPr lang="en-US" sz="2000" dirty="0"/>
              <a:t>such as “cut” or “take away” paired with critiques of Republican positions on </a:t>
            </a:r>
            <a:r>
              <a:rPr lang="en-US" sz="2000" dirty="0" smtClean="0"/>
              <a:t>economic issues and reproductive rights motivating </a:t>
            </a:r>
            <a:r>
              <a:rPr lang="en-US" sz="2000" dirty="0"/>
              <a:t>to </a:t>
            </a:r>
            <a:r>
              <a:rPr lang="en-US" sz="2000" dirty="0" smtClean="0"/>
              <a:t>RAE</a:t>
            </a:r>
          </a:p>
        </p:txBody>
      </p:sp>
      <p:sp>
        <p:nvSpPr>
          <p:cNvPr id="4" name="Title 1"/>
          <p:cNvSpPr>
            <a:spLocks noGrp="1"/>
          </p:cNvSpPr>
          <p:nvPr>
            <p:ph type="title"/>
          </p:nvPr>
        </p:nvSpPr>
        <p:spPr/>
        <p:txBody>
          <a:bodyPr>
            <a:normAutofit/>
          </a:bodyPr>
          <a:lstStyle/>
          <a:p>
            <a:pPr marL="0" indent="0"/>
            <a:r>
              <a:rPr lang="en-US" sz="4400" dirty="0"/>
              <a:t>Overcome Midterm Drop Off </a:t>
            </a:r>
          </a:p>
        </p:txBody>
      </p:sp>
    </p:spTree>
    <p:extLst>
      <p:ext uri="{BB962C8B-B14F-4D97-AF65-F5344CB8AC3E}">
        <p14:creationId xmlns:p14="http://schemas.microsoft.com/office/powerpoint/2010/main" val="2643038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TotalTime>
  <Words>4084</Words>
  <Application>Microsoft Office PowerPoint</Application>
  <PresentationFormat>On-screen Show (4:3)</PresentationFormat>
  <Paragraphs>437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What’s at Stake in 2014</vt:lpstr>
      <vt:lpstr>Presenters </vt:lpstr>
      <vt:lpstr>Raise your Hand</vt:lpstr>
      <vt:lpstr>Agenda</vt:lpstr>
      <vt:lpstr>Rising American Electorate (RAE)</vt:lpstr>
      <vt:lpstr>RAE Midterm Drop Off</vt:lpstr>
      <vt:lpstr>Women Provided Margin of Victory in 2012</vt:lpstr>
      <vt:lpstr>Issues that Motivate Women</vt:lpstr>
      <vt:lpstr>Overcome Midterm Drop Off </vt:lpstr>
      <vt:lpstr>What Will Happen if Republicans Take the Senate</vt:lpstr>
      <vt:lpstr>Republicans Will Attack  Reproductive Rights</vt:lpstr>
      <vt:lpstr>More Republican Agenda</vt:lpstr>
      <vt:lpstr>Republicans Will Gut Important Programs</vt:lpstr>
      <vt:lpstr>Republican Economic Agenda</vt:lpstr>
      <vt:lpstr>Voter Suppression</vt:lpstr>
      <vt:lpstr>Voter Suppression Tactics  Republican politicians use a variety of tactics to prevent women, communities of color, and younger voters from voting, such as: </vt:lpstr>
      <vt:lpstr>Voter ID Laws</vt:lpstr>
      <vt:lpstr>Shortened Early-Voting Periods</vt:lpstr>
      <vt:lpstr>Obstacles for College Students</vt:lpstr>
      <vt:lpstr>Gerrymandering</vt:lpstr>
      <vt:lpstr>What You Can Do</vt:lpstr>
      <vt:lpstr>Candidate Opportunities</vt:lpstr>
      <vt:lpstr>Senate Races we are Watching </vt:lpstr>
      <vt:lpstr>Feminist Field Force: Saving the Senate while building NOW’s grassroots strength </vt:lpstr>
      <vt:lpstr>Phoning: The Personal Touch</vt:lpstr>
      <vt:lpstr>What Chapters Can DO</vt:lpstr>
      <vt:lpstr>Working on Campaigns</vt:lpstr>
      <vt:lpstr>Identify Ballot Measures in your State</vt:lpstr>
      <vt:lpstr>Working on Ballot Initiatives </vt:lpstr>
      <vt:lpstr>Educating Voters and GOTV</vt:lpstr>
      <vt:lpstr>Questions? </vt:lpstr>
      <vt:lpstr>Chat in</vt:lpstr>
      <vt:lpstr>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at Stake</dc:title>
  <dc:creator>Kristina Romines</dc:creator>
  <cp:lastModifiedBy>Kristina Romines</cp:lastModifiedBy>
  <cp:revision>64</cp:revision>
  <cp:lastPrinted>2014-10-07T15:43:33Z</cp:lastPrinted>
  <dcterms:created xsi:type="dcterms:W3CDTF">2014-09-29T21:39:40Z</dcterms:created>
  <dcterms:modified xsi:type="dcterms:W3CDTF">2014-10-16T21:08:00Z</dcterms:modified>
</cp:coreProperties>
</file>