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78" r:id="rId3"/>
    <p:sldId id="279" r:id="rId4"/>
    <p:sldId id="257" r:id="rId5"/>
    <p:sldId id="258" r:id="rId6"/>
    <p:sldId id="282" r:id="rId7"/>
    <p:sldId id="283" r:id="rId8"/>
    <p:sldId id="287" r:id="rId9"/>
    <p:sldId id="288" r:id="rId10"/>
    <p:sldId id="289" r:id="rId11"/>
    <p:sldId id="290" r:id="rId12"/>
    <p:sldId id="291" r:id="rId13"/>
    <p:sldId id="281" r:id="rId14"/>
    <p:sldId id="271" r:id="rId15"/>
    <p:sldId id="272" r:id="rId16"/>
    <p:sldId id="285" r:id="rId17"/>
    <p:sldId id="286" r:id="rId18"/>
    <p:sldId id="292" r:id="rId19"/>
    <p:sldId id="293" r:id="rId20"/>
    <p:sldId id="294" r:id="rId21"/>
    <p:sldId id="295" r:id="rId22"/>
    <p:sldId id="280"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95" autoAdjust="0"/>
  </p:normalViewPr>
  <p:slideViewPr>
    <p:cSldViewPr>
      <p:cViewPr>
        <p:scale>
          <a:sx n="52" d="100"/>
          <a:sy n="52" d="100"/>
        </p:scale>
        <p:origin x="-1896" y="-24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90" d="100"/>
          <a:sy n="90" d="100"/>
        </p:scale>
        <p:origin x="-2076" y="19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0D56972-E266-4DE6-9CA2-90EF41507DDC}" type="datetimeFigureOut">
              <a:rPr lang="en-US" smtClean="0"/>
              <a:t>09/23/2014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203B83-2E00-48AD-9D91-6EE6AD629FC7}" type="slidenum">
              <a:rPr lang="en-US" smtClean="0"/>
              <a:t>‹#›</a:t>
            </a:fld>
            <a:endParaRPr lang="en-US"/>
          </a:p>
        </p:txBody>
      </p:sp>
    </p:spTree>
    <p:extLst>
      <p:ext uri="{BB962C8B-B14F-4D97-AF65-F5344CB8AC3E}">
        <p14:creationId xmlns:p14="http://schemas.microsoft.com/office/powerpoint/2010/main" val="4036884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0060155-8254-4025-8842-8C017E70B3BB}" type="datetimeFigureOut">
              <a:rPr lang="en-US" smtClean="0"/>
              <a:t>09/23/2014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B495121-688E-4BE8-A917-CCAD4F982642}" type="slidenum">
              <a:rPr lang="en-US" smtClean="0"/>
              <a:t>‹#›</a:t>
            </a:fld>
            <a:endParaRPr lang="en-US"/>
          </a:p>
        </p:txBody>
      </p:sp>
    </p:spTree>
    <p:extLst>
      <p:ext uri="{BB962C8B-B14F-4D97-AF65-F5344CB8AC3E}">
        <p14:creationId xmlns:p14="http://schemas.microsoft.com/office/powerpoint/2010/main" val="3175135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3390900" cy="2543175"/>
          </a:xfrm>
        </p:spPr>
      </p:sp>
      <p:sp>
        <p:nvSpPr>
          <p:cNvPr id="3" name="Notes Placeholder 2"/>
          <p:cNvSpPr>
            <a:spLocks noGrp="1"/>
          </p:cNvSpPr>
          <p:nvPr>
            <p:ph type="body" idx="1"/>
          </p:nvPr>
        </p:nvSpPr>
        <p:spPr>
          <a:xfrm>
            <a:off x="762000" y="3352800"/>
            <a:ext cx="5608320" cy="5715000"/>
          </a:xfrm>
        </p:spPr>
        <p:txBody>
          <a:bodyPr/>
          <a:lstStyle/>
          <a:p>
            <a:r>
              <a:rPr lang="en-US" sz="1600" dirty="0" smtClean="0"/>
              <a:t>Welcome to the Marriage</a:t>
            </a:r>
            <a:r>
              <a:rPr lang="en-US" sz="1600" baseline="0" dirty="0" smtClean="0"/>
              <a:t> Equality Workshop. </a:t>
            </a:r>
          </a:p>
          <a:p>
            <a:endParaRPr lang="en-US" sz="1600" baseline="0" dirty="0" smtClean="0"/>
          </a:p>
          <a:p>
            <a:r>
              <a:rPr lang="en-US" sz="1600" baseline="0" dirty="0" smtClean="0"/>
              <a:t>During the next hour we’ll provide an overview of the current status of marriage equality, where we’re headed, and how you can help take action so that everyone will have the freedom to marry. </a:t>
            </a:r>
          </a:p>
          <a:p>
            <a:endParaRPr lang="en-US" sz="1600" baseline="0" dirty="0" smtClean="0"/>
          </a:p>
          <a:p>
            <a:endParaRPr lang="en-US" sz="1600" baseline="0" dirty="0" smtClean="0"/>
          </a:p>
          <a:p>
            <a:endParaRPr lang="en-US" sz="1600" baseline="0" dirty="0" smtClean="0"/>
          </a:p>
          <a:p>
            <a:endParaRPr lang="en-US" sz="1600" dirty="0"/>
          </a:p>
        </p:txBody>
      </p:sp>
      <p:sp>
        <p:nvSpPr>
          <p:cNvPr id="4" name="Slide Number Placeholder 3"/>
          <p:cNvSpPr>
            <a:spLocks noGrp="1"/>
          </p:cNvSpPr>
          <p:nvPr>
            <p:ph type="sldNum" sz="quarter" idx="10"/>
          </p:nvPr>
        </p:nvSpPr>
        <p:spPr/>
        <p:txBody>
          <a:bodyPr/>
          <a:lstStyle/>
          <a:p>
            <a:fld id="{6B495121-688E-4BE8-A917-CCAD4F982642}" type="slidenum">
              <a:rPr lang="en-US" smtClean="0"/>
              <a:t>1</a:t>
            </a:fld>
            <a:endParaRPr lang="en-US"/>
          </a:p>
        </p:txBody>
      </p:sp>
    </p:spTree>
    <p:extLst>
      <p:ext uri="{BB962C8B-B14F-4D97-AF65-F5344CB8AC3E}">
        <p14:creationId xmlns:p14="http://schemas.microsoft.com/office/powerpoint/2010/main" val="1320287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a:t>
            </a:r>
            <a:r>
              <a:rPr lang="en-US" dirty="0" smtClean="0"/>
              <a:t>Justice Ginsburg’s address to the</a:t>
            </a:r>
            <a:r>
              <a:rPr lang="en-US" baseline="0" dirty="0" smtClean="0"/>
              <a:t> University of Minnesota Law School (see slide 13) was delivered before this district court split in Louisiana.  Thus, the urgency of the U.S. Supreme Court to make a definitive ruling on same-sex marriage in the event of a federal circuit appellate split – here in the 5</a:t>
            </a:r>
            <a:r>
              <a:rPr lang="en-US" baseline="30000" dirty="0" smtClean="0"/>
              <a:t>th</a:t>
            </a:r>
            <a:r>
              <a:rPr lang="en-US" baseline="0" dirty="0" smtClean="0"/>
              <a:t> Circuit if its decides to uphold Louisiana’s ban on same-sex marriage - may be closer in time than she initially predicted.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[Justice Ginsburg’s reference in her speech on the following slide is to 6</a:t>
            </a:r>
            <a:r>
              <a:rPr lang="en-US" baseline="30000" dirty="0" smtClean="0"/>
              <a:t>th</a:t>
            </a:r>
            <a:r>
              <a:rPr lang="en-US" baseline="0" dirty="0" smtClean="0"/>
              <a:t> Circuit review of the district courts in </a:t>
            </a:r>
            <a:r>
              <a:rPr lang="en-US" dirty="0" smtClean="0"/>
              <a:t>Kentucky, Michigan, Ohio, and Tennessee;</a:t>
            </a:r>
            <a:r>
              <a:rPr lang="en-US" baseline="0" dirty="0" smtClean="0"/>
              <a:t> see slide 13].</a:t>
            </a:r>
            <a:endParaRPr lang="en-US" dirty="0" smtClean="0"/>
          </a:p>
          <a:p>
            <a:endParaRPr lang="en-US" dirty="0"/>
          </a:p>
        </p:txBody>
      </p:sp>
      <p:sp>
        <p:nvSpPr>
          <p:cNvPr id="4" name="Slide Number Placeholder 3"/>
          <p:cNvSpPr>
            <a:spLocks noGrp="1"/>
          </p:cNvSpPr>
          <p:nvPr>
            <p:ph type="sldNum" sz="quarter" idx="10"/>
          </p:nvPr>
        </p:nvSpPr>
        <p:spPr/>
        <p:txBody>
          <a:bodyPr/>
          <a:lstStyle/>
          <a:p>
            <a:fld id="{6B495121-688E-4BE8-A917-CCAD4F982642}" type="slidenum">
              <a:rPr lang="en-US" smtClean="0"/>
              <a:t>10</a:t>
            </a:fld>
            <a:endParaRPr lang="en-US" dirty="0"/>
          </a:p>
        </p:txBody>
      </p:sp>
    </p:spTree>
    <p:extLst>
      <p:ext uri="{BB962C8B-B14F-4D97-AF65-F5344CB8AC3E}">
        <p14:creationId xmlns:p14="http://schemas.microsoft.com/office/powerpoint/2010/main" val="1430432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Michael Conroy, </a:t>
            </a:r>
            <a:r>
              <a:rPr lang="en-US" b="0" i="1" dirty="0" smtClean="0"/>
              <a:t>Court Rules against Gay Marriage Bans in 2 states</a:t>
            </a:r>
            <a:r>
              <a:rPr lang="en-US" b="1" dirty="0" smtClean="0"/>
              <a:t>,</a:t>
            </a:r>
            <a:r>
              <a:rPr lang="en-US" dirty="0" smtClean="0"/>
              <a:t> </a:t>
            </a:r>
            <a:r>
              <a:rPr lang="en-US" cap="small" baseline="0" dirty="0" smtClean="0"/>
              <a:t>The Washington Post </a:t>
            </a:r>
            <a:r>
              <a:rPr lang="en-US" dirty="0" smtClean="0"/>
              <a:t>(Sept.</a:t>
            </a:r>
            <a:r>
              <a:rPr lang="en-US" baseline="0" dirty="0" smtClean="0"/>
              <a:t> 4, 2014), </a:t>
            </a:r>
            <a:r>
              <a:rPr lang="en-US" i="1" baseline="0" dirty="0" smtClean="0"/>
              <a:t>available at </a:t>
            </a:r>
            <a:r>
              <a:rPr lang="en-US" i="0" baseline="0" dirty="0" smtClean="0"/>
              <a:t>http://www.washingtonpost.com/national/court-rules-against-gay-marriage-bans-in-2-states/2014/09/04/c7835682-3467-11e4-9f4d-24103cb8b742_story.html (last visited Sept. 23, 2014).</a:t>
            </a:r>
            <a:endParaRPr lang="en-US" i="0" dirty="0"/>
          </a:p>
        </p:txBody>
      </p:sp>
      <p:sp>
        <p:nvSpPr>
          <p:cNvPr id="4" name="Slide Number Placeholder 3"/>
          <p:cNvSpPr>
            <a:spLocks noGrp="1"/>
          </p:cNvSpPr>
          <p:nvPr>
            <p:ph type="sldNum" sz="quarter" idx="10"/>
          </p:nvPr>
        </p:nvSpPr>
        <p:spPr/>
        <p:txBody>
          <a:bodyPr/>
          <a:lstStyle/>
          <a:p>
            <a:fld id="{6B495121-688E-4BE8-A917-CCAD4F982642}" type="slidenum">
              <a:rPr lang="en-US" smtClean="0"/>
              <a:t>11</a:t>
            </a:fld>
            <a:endParaRPr lang="en-US" dirty="0"/>
          </a:p>
        </p:txBody>
      </p:sp>
    </p:spTree>
    <p:extLst>
      <p:ext uri="{BB962C8B-B14F-4D97-AF65-F5344CB8AC3E}">
        <p14:creationId xmlns:p14="http://schemas.microsoft.com/office/powerpoint/2010/main" val="2775246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‘Having people close to us who say who they are — that made the attitude change in this country,’ Ginsburg said.</a:t>
            </a:r>
          </a:p>
          <a:p>
            <a:endParaRPr lang="en-US" dirty="0" smtClean="0"/>
          </a:p>
          <a:p>
            <a:r>
              <a:rPr lang="en-US" dirty="0" smtClean="0"/>
              <a:t>Source:</a:t>
            </a:r>
            <a:r>
              <a:rPr lang="en-US" baseline="0" dirty="0" smtClean="0"/>
              <a:t>  Brian Baskt, </a:t>
            </a:r>
            <a:r>
              <a:rPr lang="en-US" b="0" i="1" dirty="0" smtClean="0"/>
              <a:t>Ruth Bader Ginsburg: Watch 6th Circuit For SCOTUS' Next Move On Gay Marriage,</a:t>
            </a:r>
            <a:r>
              <a:rPr lang="en-US" b="0" dirty="0" smtClean="0"/>
              <a:t> </a:t>
            </a:r>
            <a:r>
              <a:rPr lang="en-US" b="0" cap="small" baseline="0" dirty="0" smtClean="0"/>
              <a:t>Huffington </a:t>
            </a:r>
            <a:r>
              <a:rPr lang="en-US" cap="small" baseline="0" dirty="0" smtClean="0"/>
              <a:t>Post Politics </a:t>
            </a:r>
            <a:r>
              <a:rPr lang="en-US" baseline="0" dirty="0" smtClean="0"/>
              <a:t>(Sept. 17, 2014), </a:t>
            </a:r>
            <a:r>
              <a:rPr lang="en-US" i="1" baseline="0" dirty="0" smtClean="0"/>
              <a:t>available at </a:t>
            </a:r>
            <a:r>
              <a:rPr lang="en-US" i="0" baseline="0" dirty="0" smtClean="0"/>
              <a:t> http://www.huffingtonpost.com/2014/09/16/ruth-bader-ginsburg-gay-marriage_n_5833090.html (last visited Sept. 23, 2014).</a:t>
            </a:r>
            <a:endParaRPr lang="en-US" dirty="0"/>
          </a:p>
        </p:txBody>
      </p:sp>
      <p:sp>
        <p:nvSpPr>
          <p:cNvPr id="4" name="Slide Number Placeholder 3"/>
          <p:cNvSpPr>
            <a:spLocks noGrp="1"/>
          </p:cNvSpPr>
          <p:nvPr>
            <p:ph type="sldNum" sz="quarter" idx="10"/>
          </p:nvPr>
        </p:nvSpPr>
        <p:spPr/>
        <p:txBody>
          <a:bodyPr/>
          <a:lstStyle/>
          <a:p>
            <a:fld id="{6B495121-688E-4BE8-A917-CCAD4F982642}" type="slidenum">
              <a:rPr lang="en-US" smtClean="0"/>
              <a:t>12</a:t>
            </a:fld>
            <a:endParaRPr lang="en-US" dirty="0"/>
          </a:p>
        </p:txBody>
      </p:sp>
    </p:spTree>
    <p:extLst>
      <p:ext uri="{BB962C8B-B14F-4D97-AF65-F5344CB8AC3E}">
        <p14:creationId xmlns:p14="http://schemas.microsoft.com/office/powerpoint/2010/main" val="3605395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608320" cy="4183380"/>
          </a:xfrm>
          <a:noFill/>
        </p:spPr>
        <p:txBody>
          <a:bodyPr/>
          <a:lstStyle/>
          <a:p>
            <a:r>
              <a:rPr lang="en-US" sz="1400" dirty="0" smtClean="0"/>
              <a:t>For</a:t>
            </a:r>
            <a:r>
              <a:rPr lang="en-US" sz="1400" baseline="0" dirty="0" smtClean="0"/>
              <a:t> over four decades NOW has been an outspoken leader in the fight for LGBTQIA rights. NOW first committed to fighting for lesbian rights in 1971.</a:t>
            </a:r>
          </a:p>
          <a:p>
            <a:endParaRPr lang="en-US" sz="1400" baseline="0" dirty="0" smtClean="0"/>
          </a:p>
          <a:p>
            <a:r>
              <a:rPr lang="en-US" sz="1400" baseline="0" dirty="0" smtClean="0"/>
              <a:t>In 1</a:t>
            </a:r>
            <a:r>
              <a:rPr lang="en-US" sz="1400" dirty="0" smtClean="0"/>
              <a:t>995 NOW declared that marriage was a fundamental right that must not be denied to same-sex couples. </a:t>
            </a:r>
          </a:p>
          <a:p>
            <a:endParaRPr lang="en-US" sz="1400" dirty="0"/>
          </a:p>
          <a:p>
            <a:r>
              <a:rPr lang="en-US" sz="1400" dirty="0" smtClean="0"/>
              <a:t>In 2004 the NOW PAC felt </a:t>
            </a:r>
            <a:r>
              <a:rPr lang="en-US" sz="1400" dirty="0" smtClean="0"/>
              <a:t>so strongly </a:t>
            </a:r>
            <a:r>
              <a:rPr lang="en-US" sz="1400" dirty="0" smtClean="0"/>
              <a:t>about the importance of marriage equality that support for it became </a:t>
            </a:r>
            <a:r>
              <a:rPr lang="en-US" sz="1400" dirty="0" smtClean="0"/>
              <a:t>a NOW PAC </a:t>
            </a:r>
            <a:r>
              <a:rPr lang="en-US" sz="1400" dirty="0" smtClean="0"/>
              <a:t>endorsement criterion. And in that same year we passed a resolution elevating our work on marriage equality to a National Action Campaign. </a:t>
            </a:r>
          </a:p>
          <a:p>
            <a:endParaRPr lang="en-US" sz="14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This first national action campaign began with a focus on education – education of ourselves; candidates &amp; elected officials; and the public.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Several years later, we became involved in state legislative campaigns and ballot initiatives.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In 2011 we passed a resolution focusing on working on </a:t>
            </a:r>
            <a:r>
              <a:rPr lang="en-US" sz="1400" dirty="0" smtClean="0"/>
              <a:t>marriage equality l</a:t>
            </a:r>
            <a:r>
              <a:rPr lang="en-US" sz="1400" baseline="0" dirty="0" smtClean="0"/>
              <a:t>egislation </a:t>
            </a:r>
            <a:r>
              <a:rPr lang="en-US" sz="1400" baseline="0" dirty="0" smtClean="0"/>
              <a:t>and ballot initiatives in states where there were active campaigns. </a:t>
            </a:r>
          </a:p>
          <a:p>
            <a:pPr marL="10251" indent="0">
              <a:buFontTx/>
              <a:buNone/>
            </a:pPr>
            <a:r>
              <a:rPr lang="en-US" sz="1400" baseline="0" dirty="0" smtClean="0"/>
              <a:t>NOW activists worked very hard fighting against the legislative and ballot initiative bans as well as contributing to the victories in the last several years. States without active campaigns continued to work on education and building public support. </a:t>
            </a:r>
          </a:p>
          <a:p>
            <a:pPr marL="10251" indent="0">
              <a:buFontTx/>
              <a:buNone/>
            </a:pPr>
            <a:endParaRPr lang="en-US" sz="1400" baseline="0" dirty="0" smtClean="0"/>
          </a:p>
          <a:p>
            <a:pPr marL="10251"/>
            <a:r>
              <a:rPr lang="en-US" sz="1400" dirty="0"/>
              <a:t>And all states were asked to work on getting sponsors for the Respect for Marriage Act which would overturn the Defense of Marriage Act or </a:t>
            </a:r>
            <a:r>
              <a:rPr lang="en-US" sz="1400" dirty="0" smtClean="0"/>
              <a:t>DOMA.</a:t>
            </a:r>
          </a:p>
          <a:p>
            <a:pPr marL="10251"/>
            <a:r>
              <a:rPr lang="en-US" sz="1400" dirty="0" smtClean="0"/>
              <a:t> </a:t>
            </a:r>
            <a:endParaRPr lang="en-US" sz="1400" dirty="0"/>
          </a:p>
          <a:p>
            <a:pPr marL="10251"/>
            <a:r>
              <a:rPr lang="en-US" sz="1400" i="1" dirty="0"/>
              <a:t>Although the Windsor decision in June 2013 overturned Section 3 of DOMA that prohibited federal recognition of valid marriages of lesbians and gay men, we still need to repeal the bad language in Section 2, Powers to the states which allows states to refuse to recognize the valid marriages of same-sex couples performed in other states. So all states need to get their US Representatives and Senators to cosponsor or at least agree to vote for the Respect for Marriage Act.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Since the Windsor decision in June of 2013, the fight has shifted to the courts. And NOW’s Marriage Equality National Action Campaign is now focused on visibly demonstrating support for marriage equality and building public support in those states without marriage equality – all 31 of which have court cases.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Let’s look a little more closely at what’s changed.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6B495121-688E-4BE8-A917-CCAD4F982642}" type="slidenum">
              <a:rPr lang="en-US" smtClean="0"/>
              <a:t>13</a:t>
            </a:fld>
            <a:endParaRPr lang="en-US"/>
          </a:p>
        </p:txBody>
      </p:sp>
    </p:spTree>
    <p:extLst>
      <p:ext uri="{BB962C8B-B14F-4D97-AF65-F5344CB8AC3E}">
        <p14:creationId xmlns:p14="http://schemas.microsoft.com/office/powerpoint/2010/main" val="1682035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3619500" cy="2714625"/>
          </a:xfrm>
        </p:spPr>
      </p:sp>
      <p:sp>
        <p:nvSpPr>
          <p:cNvPr id="3" name="Notes Placeholder 2"/>
          <p:cNvSpPr>
            <a:spLocks noGrp="1"/>
          </p:cNvSpPr>
          <p:nvPr>
            <p:ph type="body" idx="1"/>
          </p:nvPr>
        </p:nvSpPr>
        <p:spPr>
          <a:xfrm>
            <a:off x="701040" y="3669030"/>
            <a:ext cx="5608320" cy="5246370"/>
          </a:xfrm>
        </p:spPr>
        <p:txBody>
          <a:bodyPr/>
          <a:lstStyle/>
          <a:p>
            <a:r>
              <a:rPr lang="en-US" sz="1600" dirty="0" smtClean="0"/>
              <a:t>In the state legislative campaigns, the focus was on lobbying </a:t>
            </a:r>
            <a:r>
              <a:rPr lang="en-US" sz="1600" b="1" baseline="0" dirty="0" smtClean="0"/>
              <a:t>legislators</a:t>
            </a:r>
            <a:r>
              <a:rPr lang="en-US" sz="1600" baseline="0" dirty="0" smtClean="0"/>
              <a:t> </a:t>
            </a:r>
            <a:r>
              <a:rPr lang="en-US" sz="1600" baseline="0" dirty="0" smtClean="0"/>
              <a:t>– getting them to sponsor and vote for marriage equality legislation.</a:t>
            </a:r>
          </a:p>
          <a:p>
            <a:endParaRPr lang="en-US" sz="1600" baseline="0" dirty="0" smtClean="0"/>
          </a:p>
          <a:p>
            <a:r>
              <a:rPr lang="en-US" sz="1600" baseline="0" dirty="0" smtClean="0"/>
              <a:t>For ballot initiative campaigns, the focus was on the </a:t>
            </a:r>
            <a:r>
              <a:rPr lang="en-US" sz="1600" b="1" baseline="0" dirty="0" smtClean="0"/>
              <a:t>voters</a:t>
            </a:r>
            <a:r>
              <a:rPr lang="en-US" sz="1600" baseline="0" dirty="0" smtClean="0"/>
              <a:t> – getting them to support </a:t>
            </a:r>
            <a:r>
              <a:rPr lang="en-US" sz="1600" baseline="0" dirty="0" smtClean="0"/>
              <a:t>or </a:t>
            </a:r>
            <a:r>
              <a:rPr lang="en-US" sz="1600" baseline="0" dirty="0" smtClean="0"/>
              <a:t>oppose the initiative and getting out the vote. </a:t>
            </a:r>
          </a:p>
          <a:p>
            <a:endParaRPr lang="en-US" sz="1600" baseline="0" dirty="0" smtClean="0"/>
          </a:p>
          <a:p>
            <a:endParaRPr lang="en-US" sz="1600" baseline="0" dirty="0" smtClean="0"/>
          </a:p>
          <a:p>
            <a:r>
              <a:rPr lang="en-US" sz="1600" baseline="0" dirty="0" smtClean="0"/>
              <a:t> </a:t>
            </a:r>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6B495121-688E-4BE8-A917-CCAD4F982642}" type="slidenum">
              <a:rPr lang="en-US" smtClean="0"/>
              <a:t>14</a:t>
            </a:fld>
            <a:endParaRPr lang="en-US"/>
          </a:p>
        </p:txBody>
      </p:sp>
    </p:spTree>
    <p:extLst>
      <p:ext uri="{BB962C8B-B14F-4D97-AF65-F5344CB8AC3E}">
        <p14:creationId xmlns:p14="http://schemas.microsoft.com/office/powerpoint/2010/main" val="4193771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r>
              <a:rPr lang="en-US" sz="1600" b="1" baseline="0" dirty="0" smtClean="0"/>
              <a:t>Bonnie</a:t>
            </a:r>
          </a:p>
          <a:p>
            <a:pPr marL="0" lvl="1" defTabSz="931774"/>
            <a:r>
              <a:rPr lang="en-US" sz="1600" baseline="0" dirty="0" smtClean="0"/>
              <a:t>Grassroots activists generally </a:t>
            </a:r>
            <a:r>
              <a:rPr lang="en-US" sz="1600" baseline="0" dirty="0" smtClean="0"/>
              <a:t>have been </a:t>
            </a:r>
            <a:r>
              <a:rPr lang="en-US" sz="1600" baseline="0" dirty="0" smtClean="0"/>
              <a:t>most active with legislation and ballot initiatives. But currently the focus is on the courts rather than legislation or ballot initiatives. T</a:t>
            </a:r>
            <a:r>
              <a:rPr lang="en-US" sz="1600" dirty="0" smtClean="0"/>
              <a:t>here are about 79</a:t>
            </a:r>
            <a:r>
              <a:rPr lang="en-US" sz="1600" baseline="0" dirty="0" smtClean="0"/>
              <a:t> active lawsuits in 31 states and Puerto Rico. </a:t>
            </a:r>
            <a:r>
              <a:rPr lang="en-US" sz="1600" dirty="0" smtClean="0"/>
              <a:t>So, h</a:t>
            </a:r>
            <a:r>
              <a:rPr lang="en-US" sz="1600" baseline="0" dirty="0" smtClean="0"/>
              <a:t>ow </a:t>
            </a:r>
            <a:r>
              <a:rPr lang="en-US" sz="1600" baseline="0" dirty="0" smtClean="0"/>
              <a:t>can we help?</a:t>
            </a:r>
          </a:p>
          <a:p>
            <a:pPr marL="0" lvl="1" defTabSz="931774"/>
            <a:endParaRPr lang="en-US" sz="1600" baseline="0" dirty="0" smtClean="0"/>
          </a:p>
          <a:p>
            <a:pPr marL="0" lvl="1" defTabSz="931774"/>
            <a:r>
              <a:rPr lang="en-US" sz="1600" baseline="0" dirty="0" smtClean="0"/>
              <a:t>NOW doesn’t have a legal team that handles these cases – like our </a:t>
            </a:r>
            <a:r>
              <a:rPr lang="en-US" sz="1600" baseline="0" dirty="0" smtClean="0"/>
              <a:t>friends </a:t>
            </a:r>
            <a:r>
              <a:rPr lang="en-US" sz="1600" baseline="0" dirty="0" smtClean="0"/>
              <a:t>at the National Center for Lesbian </a:t>
            </a:r>
            <a:r>
              <a:rPr lang="en-US" sz="1600" baseline="0" dirty="0" smtClean="0"/>
              <a:t>Rights </a:t>
            </a:r>
            <a:r>
              <a:rPr lang="en-US" sz="1600" baseline="0" dirty="0" smtClean="0"/>
              <a:t>and other organizations -- but as grassroots activists we can play an important role.</a:t>
            </a:r>
          </a:p>
          <a:p>
            <a:pPr defTabSz="931774"/>
            <a:endParaRPr lang="en-US" sz="1600" baseline="0" dirty="0" smtClean="0"/>
          </a:p>
          <a:p>
            <a:pPr defTabSz="931774"/>
            <a:r>
              <a:rPr lang="en-US" sz="1600" baseline="0" dirty="0" smtClean="0"/>
              <a:t>Some say activists can’t do much to influence how a court case will be decided. </a:t>
            </a:r>
          </a:p>
          <a:p>
            <a:pPr defTabSz="931774"/>
            <a:r>
              <a:rPr lang="en-US" sz="1600" baseline="0" dirty="0" smtClean="0"/>
              <a:t>It’s true that you can’t lobby a justice, but </a:t>
            </a:r>
            <a:r>
              <a:rPr lang="en-US" sz="1600" dirty="0" smtClean="0"/>
              <a:t>w</a:t>
            </a:r>
            <a:r>
              <a:rPr lang="en-US" sz="1600" dirty="0" smtClean="0"/>
              <a:t>e hear </a:t>
            </a:r>
            <a:r>
              <a:rPr lang="en-US" sz="1600" dirty="0"/>
              <a:t>that judges don’t like to rule too far ahead of public opinion. </a:t>
            </a:r>
            <a:r>
              <a:rPr lang="en-US" sz="1600" dirty="0" smtClean="0"/>
              <a:t>You </a:t>
            </a:r>
            <a:r>
              <a:rPr lang="en-US" sz="1600" baseline="0" dirty="0" smtClean="0"/>
              <a:t>can </a:t>
            </a:r>
            <a:r>
              <a:rPr lang="en-US" sz="1600" baseline="0" dirty="0" smtClean="0"/>
              <a:t>help create </a:t>
            </a:r>
            <a:r>
              <a:rPr lang="en-US" sz="1600" baseline="0" dirty="0" smtClean="0"/>
              <a:t>a climate for a favorable ruling by </a:t>
            </a:r>
            <a:r>
              <a:rPr lang="en-US" sz="1600" baseline="0" dirty="0" smtClean="0"/>
              <a:t>increasing </a:t>
            </a:r>
            <a:r>
              <a:rPr lang="en-US" sz="1600" baseline="0" dirty="0" smtClean="0"/>
              <a:t>the amount of public support for marriage equality. How can we do that? </a:t>
            </a:r>
          </a:p>
          <a:p>
            <a:pPr defTabSz="931774"/>
            <a:endParaRPr lang="en-US" sz="1600" baseline="0" dirty="0" smtClean="0"/>
          </a:p>
          <a:p>
            <a:pPr defTabSz="931774"/>
            <a:r>
              <a:rPr lang="en-US" sz="1600" b="1" baseline="0" dirty="0" smtClean="0"/>
              <a:t>Transition</a:t>
            </a:r>
            <a:r>
              <a:rPr lang="en-US" sz="1600" baseline="0" dirty="0" smtClean="0"/>
              <a:t>: Kristina </a:t>
            </a:r>
            <a:r>
              <a:rPr lang="en-US" sz="1600" baseline="0" dirty="0" err="1" smtClean="0"/>
              <a:t>Romines</a:t>
            </a:r>
            <a:r>
              <a:rPr lang="en-US" sz="1600" baseline="0" dirty="0" smtClean="0"/>
              <a:t>, NOW’s Field Organizer, will talk about what you can do.</a:t>
            </a:r>
          </a:p>
          <a:p>
            <a:pPr defTabSz="931774"/>
            <a:endParaRPr lang="en-US" sz="1600" baseline="0" dirty="0" smtClean="0"/>
          </a:p>
          <a:p>
            <a:pPr defTabSz="931774"/>
            <a:r>
              <a:rPr lang="en-US" sz="1600" b="1" baseline="0" dirty="0" smtClean="0"/>
              <a:t>Kristina</a:t>
            </a:r>
          </a:p>
          <a:p>
            <a:pPr defTabSz="931774"/>
            <a:endParaRPr lang="en-US" sz="1600" baseline="0" dirty="0" smtClean="0"/>
          </a:p>
          <a:p>
            <a:pPr marL="174708" marR="0"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State NOW chapters can sign on to amicus briefs -- like New Mexico NOW did last year. And the court ruled in their favor.</a:t>
            </a:r>
          </a:p>
          <a:p>
            <a:pPr marL="174708" indent="-174708" defTabSz="931774">
              <a:buFont typeface="Arial" panose="020B0604020202020204" pitchFamily="34" charset="0"/>
              <a:buChar char="•"/>
              <a:defRPr/>
            </a:pPr>
            <a:r>
              <a:rPr lang="en-US" sz="1600" baseline="0" dirty="0" smtClean="0"/>
              <a:t>If you are part of another </a:t>
            </a:r>
            <a:r>
              <a:rPr lang="en-US" sz="1600" baseline="0" dirty="0" smtClean="0"/>
              <a:t>LGBTQIA </a:t>
            </a:r>
            <a:r>
              <a:rPr lang="en-US" sz="1600" baseline="0" dirty="0" smtClean="0"/>
              <a:t>or civil rights group, your group may also be able to sign on to an amicus brief. </a:t>
            </a:r>
          </a:p>
          <a:p>
            <a:pPr marL="0" marR="0" indent="0" algn="l" defTabSz="931774" rtl="0" eaLnBrk="1" fontAlgn="auto" latinLnBrk="0" hangingPunct="1">
              <a:lnSpc>
                <a:spcPct val="100000"/>
              </a:lnSpc>
              <a:spcBef>
                <a:spcPts val="0"/>
              </a:spcBef>
              <a:spcAft>
                <a:spcPts val="0"/>
              </a:spcAft>
              <a:buClrTx/>
              <a:buSzTx/>
              <a:buFontTx/>
              <a:buNone/>
              <a:tabLst/>
              <a:defRPr/>
            </a:pPr>
            <a:endParaRPr lang="en-US" sz="1600" baseline="0" dirty="0" smtClean="0"/>
          </a:p>
          <a:p>
            <a:pPr defTabSz="931774"/>
            <a:r>
              <a:rPr lang="en-US" sz="1600" baseline="0" dirty="0" smtClean="0"/>
              <a:t>We </a:t>
            </a:r>
            <a:r>
              <a:rPr lang="en-US" sz="1600" baseline="0" dirty="0" smtClean="0"/>
              <a:t>can </a:t>
            </a:r>
            <a:r>
              <a:rPr lang="en-US" sz="1600" baseline="0" dirty="0" smtClean="0"/>
              <a:t>also </a:t>
            </a:r>
            <a:r>
              <a:rPr lang="en-US" sz="1600" baseline="0" dirty="0" smtClean="0"/>
              <a:t>demonstrate our support for marriage equality and show that the majority of the public favor marriage equality</a:t>
            </a:r>
            <a:r>
              <a:rPr lang="en-US" sz="1600" dirty="0"/>
              <a:t>. And while they won’t admit it, we believe the judges will have to take </a:t>
            </a:r>
            <a:r>
              <a:rPr lang="en-US" sz="1600" dirty="0" smtClean="0"/>
              <a:t>notice</a:t>
            </a:r>
            <a:r>
              <a:rPr lang="en-US" sz="1600" dirty="0"/>
              <a:t>. </a:t>
            </a:r>
          </a:p>
          <a:p>
            <a:pPr defTabSz="931774"/>
            <a:endParaRPr lang="en-US" sz="1600" baseline="0" dirty="0" smtClean="0"/>
          </a:p>
          <a:p>
            <a:pPr defTabSz="931774"/>
            <a:r>
              <a:rPr lang="en-US" sz="1600" baseline="0" dirty="0" smtClean="0"/>
              <a:t>Show visible support</a:t>
            </a:r>
          </a:p>
          <a:p>
            <a:pPr marL="171450" indent="-171450" defTabSz="931774">
              <a:buFont typeface="Arial" panose="020B0604020202020204" pitchFamily="34" charset="0"/>
              <a:buChar char="•"/>
            </a:pPr>
            <a:r>
              <a:rPr lang="en-US" sz="1600" baseline="0" dirty="0" smtClean="0"/>
              <a:t>You can also do demonstrations and rallies, like those done when the DOMA and Prop 8 cases were </a:t>
            </a:r>
            <a:r>
              <a:rPr lang="en-US" sz="1600" baseline="0" dirty="0" smtClean="0"/>
              <a:t>heard and more recently when the circuit court cases were heard </a:t>
            </a:r>
            <a:r>
              <a:rPr lang="en-US" sz="1600" dirty="0" smtClean="0"/>
              <a:t>such </a:t>
            </a:r>
            <a:r>
              <a:rPr lang="en-US" sz="1600" dirty="0"/>
              <a:t>as in the 6</a:t>
            </a:r>
            <a:r>
              <a:rPr lang="en-US" sz="1600" baseline="30000" dirty="0"/>
              <a:t>th</a:t>
            </a:r>
            <a:r>
              <a:rPr lang="en-US" sz="1600" dirty="0"/>
              <a:t> Circuit Court of Appeals in Cincinnati and in the 7</a:t>
            </a:r>
            <a:r>
              <a:rPr lang="en-US" sz="1600" baseline="30000" dirty="0"/>
              <a:t>th</a:t>
            </a:r>
            <a:r>
              <a:rPr lang="en-US" sz="1600" dirty="0"/>
              <a:t> Circuit Court of Appeals in Chicago</a:t>
            </a:r>
            <a:r>
              <a:rPr lang="en-US" sz="1600" baseline="0" dirty="0" smtClean="0"/>
              <a:t>. </a:t>
            </a:r>
            <a:endParaRPr lang="en-US" sz="1600" baseline="0" dirty="0" smtClean="0"/>
          </a:p>
          <a:p>
            <a:pPr marL="171450" indent="-171450" defTabSz="931774">
              <a:buFont typeface="Arial" panose="020B0604020202020204" pitchFamily="34" charset="0"/>
              <a:buChar char="•"/>
            </a:pPr>
            <a:r>
              <a:rPr lang="en-US" sz="1600" baseline="0" dirty="0" smtClean="0"/>
              <a:t>Another way to show support is to organize </a:t>
            </a:r>
            <a:r>
              <a:rPr lang="en-US" sz="1600" baseline="0" dirty="0" smtClean="0"/>
              <a:t>and participate in Gay Pride </a:t>
            </a:r>
            <a:r>
              <a:rPr lang="en-US" sz="1600" baseline="0" dirty="0" smtClean="0"/>
              <a:t>events.</a:t>
            </a:r>
            <a:endParaRPr lang="en-US" sz="1600" baseline="0" dirty="0" smtClean="0"/>
          </a:p>
          <a:p>
            <a:pPr marL="0" lvl="1" defTabSz="931774"/>
            <a:endParaRPr lang="en-US" sz="1600" baseline="0" dirty="0" smtClean="0"/>
          </a:p>
          <a:p>
            <a:pPr marL="0" lvl="1" defTabSz="931774"/>
            <a:r>
              <a:rPr lang="en-US" sz="1600" baseline="0" dirty="0" smtClean="0"/>
              <a:t>We need to increase favorable public opinion – change hearts and minds. Get those who oppose marriage equality to support it. It’s the ground work that creates the climate for a favorable ruling. </a:t>
            </a:r>
            <a:endParaRPr lang="en-US" sz="1600" baseline="0" dirty="0" smtClean="0"/>
          </a:p>
          <a:p>
            <a:pPr marL="0" lvl="1" defTabSz="931774"/>
            <a:endParaRPr lang="en-US" sz="1600" dirty="0"/>
          </a:p>
          <a:p>
            <a:pPr marL="0" lvl="1" defTabSz="931774"/>
            <a:r>
              <a:rPr lang="en-US" sz="1600" baseline="0" dirty="0" smtClean="0"/>
              <a:t>We </a:t>
            </a:r>
            <a:r>
              <a:rPr lang="en-US" sz="1600" baseline="0" dirty="0" smtClean="0"/>
              <a:t>can do that with: </a:t>
            </a:r>
          </a:p>
          <a:p>
            <a:pPr marL="628650" lvl="1" indent="-171450">
              <a:buFont typeface="Arial" panose="020B0604020202020204" pitchFamily="34" charset="0"/>
              <a:buChar char="•"/>
            </a:pPr>
            <a:r>
              <a:rPr lang="en-US" sz="1600" dirty="0" smtClean="0"/>
              <a:t>Workshops, panels, forums</a:t>
            </a:r>
          </a:p>
          <a:p>
            <a:pPr marL="628650" lvl="1" indent="-171450">
              <a:buFont typeface="Arial" panose="020B0604020202020204" pitchFamily="34" charset="0"/>
              <a:buChar char="•"/>
            </a:pPr>
            <a:r>
              <a:rPr lang="en-US" sz="1600" dirty="0" smtClean="0"/>
              <a:t>Tabling</a:t>
            </a:r>
          </a:p>
          <a:p>
            <a:pPr marL="628650" lvl="1" indent="-171450">
              <a:buFont typeface="Arial" panose="020B0604020202020204" pitchFamily="34" charset="0"/>
              <a:buChar char="•"/>
            </a:pPr>
            <a:r>
              <a:rPr lang="en-US" sz="1600" dirty="0" smtClean="0"/>
              <a:t>Letters to the editor</a:t>
            </a:r>
          </a:p>
          <a:p>
            <a:pPr marL="628650" lvl="1" indent="-171450">
              <a:buFont typeface="Arial" panose="020B0604020202020204" pitchFamily="34" charset="0"/>
              <a:buChar char="•"/>
            </a:pPr>
            <a:r>
              <a:rPr lang="en-US" sz="1600" dirty="0" smtClean="0"/>
              <a:t>Social media</a:t>
            </a:r>
          </a:p>
          <a:p>
            <a:pPr marL="628650" lvl="1" indent="-171450">
              <a:buFont typeface="Arial" panose="020B0604020202020204" pitchFamily="34" charset="0"/>
              <a:buChar char="•"/>
            </a:pPr>
            <a:r>
              <a:rPr lang="en-US" sz="1600" dirty="0" smtClean="0"/>
              <a:t>Conversations with family, friends, neighbors</a:t>
            </a:r>
          </a:p>
          <a:p>
            <a:pPr marL="628650" lvl="1" indent="-171450">
              <a:buFont typeface="Arial" panose="020B0604020202020204" pitchFamily="34" charset="0"/>
              <a:buChar char="•"/>
            </a:pPr>
            <a:r>
              <a:rPr lang="en-US" sz="1600" baseline="0" dirty="0" smtClean="0"/>
              <a:t>Phone calls</a:t>
            </a:r>
          </a:p>
          <a:p>
            <a:pPr marL="0" lvl="1" defTabSz="931774"/>
            <a:endParaRPr lang="en-US" sz="1600" baseline="0" dirty="0" smtClean="0"/>
          </a:p>
          <a:p>
            <a:pPr marL="0" lvl="1" defTabSz="931774"/>
            <a:r>
              <a:rPr lang="en-US" sz="1600" baseline="0" dirty="0" smtClean="0"/>
              <a:t>A good way to increase favorable public opinion is through workshops. </a:t>
            </a:r>
          </a:p>
          <a:p>
            <a:pPr marL="0" lvl="1" defTabSz="931774"/>
            <a:r>
              <a:rPr lang="en-US" sz="1600" baseline="0" dirty="0" smtClean="0"/>
              <a:t>NOW is partnering with Marriage Equality USA’s National Equality Action Team to train and support NOW activists who will serve as facilitators for </a:t>
            </a:r>
            <a:r>
              <a:rPr lang="en-US" sz="1600" baseline="0" dirty="0" smtClean="0"/>
              <a:t>the </a:t>
            </a:r>
            <a:r>
              <a:rPr lang="en-US" sz="1600" baseline="0" dirty="0" smtClean="0"/>
              <a:t>Workshop: The Heart of What Matters. </a:t>
            </a:r>
            <a:endParaRPr lang="en-US" sz="1600" baseline="0" dirty="0" smtClean="0"/>
          </a:p>
          <a:p>
            <a:pPr marL="0" lvl="1" defTabSz="931774"/>
            <a:endParaRPr lang="en-US" sz="1600" dirty="0"/>
          </a:p>
          <a:p>
            <a:pPr marL="0" lvl="1" defTabSz="931774"/>
            <a:r>
              <a:rPr lang="en-US" sz="1600" dirty="0" smtClean="0"/>
              <a:t>The program is designed </a:t>
            </a:r>
            <a:r>
              <a:rPr lang="en-US" sz="1600" dirty="0"/>
              <a:t>to persuade the moveable middle in states without marriage equality. This program will be implemented by activists who will facilitate the trainings in their communities. </a:t>
            </a:r>
            <a:r>
              <a:rPr lang="en-US" sz="1600" dirty="0" smtClean="0"/>
              <a:t>For example, three </a:t>
            </a:r>
            <a:r>
              <a:rPr lang="en-US" sz="1600" dirty="0"/>
              <a:t>members of Georgia NOW are in the process of becoming facilitators and </a:t>
            </a:r>
            <a:r>
              <a:rPr lang="en-US" sz="1600" dirty="0" smtClean="0"/>
              <a:t>had </a:t>
            </a:r>
            <a:r>
              <a:rPr lang="en-US" sz="1600" dirty="0"/>
              <a:t>signed up 27 people to their training on September 20.</a:t>
            </a:r>
            <a:endParaRPr lang="en-US" sz="1600" baseline="0" dirty="0" smtClean="0"/>
          </a:p>
          <a:p>
            <a:pPr marL="0" lvl="1" defTabSz="931774"/>
            <a:endParaRPr lang="en-US" sz="1600" baseline="0" dirty="0" smtClean="0"/>
          </a:p>
          <a:p>
            <a:pPr marL="0" lvl="1" defTabSz="931774"/>
            <a:r>
              <a:rPr lang="en-US" sz="1600" b="1" baseline="0" dirty="0" smtClean="0"/>
              <a:t>Bonnie</a:t>
            </a:r>
          </a:p>
          <a:p>
            <a:pPr marL="0" lvl="1" defTabSz="931774"/>
            <a:endParaRPr lang="en-US" sz="1600" baseline="0" dirty="0" smtClean="0"/>
          </a:p>
          <a:p>
            <a:pPr marL="0" lvl="1" defTabSz="931774"/>
            <a:r>
              <a:rPr lang="en-US" sz="1600" baseline="0" dirty="0" smtClean="0"/>
              <a:t>Change, and especially attitudes, don’t happen overnight. It takes time and a lot of work. I’m </a:t>
            </a:r>
            <a:r>
              <a:rPr lang="en-US" sz="1600" baseline="0" dirty="0" smtClean="0"/>
              <a:t>from Illinois and marriage equality passed just recently in 2013. But </a:t>
            </a:r>
            <a:r>
              <a:rPr lang="en-US" sz="1600" baseline="0" dirty="0" smtClean="0"/>
              <a:t>Illinois NOW </a:t>
            </a:r>
            <a:r>
              <a:rPr lang="en-US" sz="1600" baseline="0" dirty="0" smtClean="0"/>
              <a:t>made it a priority in </a:t>
            </a:r>
            <a:r>
              <a:rPr lang="en-US" sz="1600" baseline="0" dirty="0" smtClean="0"/>
              <a:t>2004 when NOW started its</a:t>
            </a:r>
            <a:r>
              <a:rPr lang="en-US" sz="1600" dirty="0" smtClean="0"/>
              <a:t> national action campaign</a:t>
            </a:r>
            <a:r>
              <a:rPr lang="en-US" sz="1600" baseline="0" dirty="0" smtClean="0"/>
              <a:t>, </a:t>
            </a:r>
            <a:r>
              <a:rPr lang="en-US" sz="1600" baseline="0" dirty="0" smtClean="0"/>
              <a:t>and we have been doing workshops, demonstrations, rallies, and Pride parades; and including it as a required criterion in our candidate discussions and endorsements since then. Although </a:t>
            </a:r>
            <a:r>
              <a:rPr lang="en-US" sz="1600" baseline="0" dirty="0" smtClean="0"/>
              <a:t>marriage equality just </a:t>
            </a:r>
            <a:r>
              <a:rPr lang="en-US" sz="1600" baseline="0" dirty="0" smtClean="0"/>
              <a:t>recently </a:t>
            </a:r>
            <a:r>
              <a:rPr lang="en-US" sz="1600" baseline="0" dirty="0" smtClean="0"/>
              <a:t>passed in Illinois, </a:t>
            </a:r>
            <a:r>
              <a:rPr lang="en-US" sz="1600" baseline="0" dirty="0" smtClean="0"/>
              <a:t>it was a LONG time coming. We had been building public support, and educating and electing supportive legislators for </a:t>
            </a:r>
            <a:r>
              <a:rPr lang="en-US" sz="1600" baseline="0" dirty="0" smtClean="0"/>
              <a:t>nearly 10 </a:t>
            </a:r>
            <a:r>
              <a:rPr lang="en-US" sz="1600" baseline="0" dirty="0" smtClean="0"/>
              <a:t>years before it had enough votes to pass.</a:t>
            </a:r>
          </a:p>
          <a:p>
            <a:pPr marL="0" lvl="1" defTabSz="931774"/>
            <a:endParaRPr lang="en-US" sz="1600" baseline="0" dirty="0" smtClean="0"/>
          </a:p>
          <a:p>
            <a:pPr marL="0" lvl="1" defTabSz="931774"/>
            <a:r>
              <a:rPr lang="en-US" sz="1600" baseline="0" dirty="0" smtClean="0"/>
              <a:t>So keep working at it. Public support has been increasing at an amazing rate because of the work that activists like you have been doing. </a:t>
            </a:r>
            <a:endParaRPr lang="en-US" sz="1600" baseline="0" dirty="0" smtClean="0"/>
          </a:p>
          <a:p>
            <a:pPr marL="0" lvl="1" defTabSz="931774"/>
            <a:endParaRPr lang="en-US" sz="1600" baseline="0" dirty="0" smtClean="0"/>
          </a:p>
          <a:p>
            <a:pPr marL="0" lvl="1" defTabSz="931774"/>
            <a:r>
              <a:rPr lang="en-US" sz="1600" baseline="0" dirty="0" smtClean="0"/>
              <a:t>With all of us working together, we can gain the freedom to marry for everyone in every state. </a:t>
            </a:r>
          </a:p>
          <a:p>
            <a:pPr marL="0" lvl="1" defTabSz="931774"/>
            <a:endParaRPr lang="en-US" sz="1600" baseline="0" dirty="0" smtClean="0"/>
          </a:p>
          <a:p>
            <a:pPr marL="0" lvl="1" defTabSz="931774"/>
            <a:r>
              <a:rPr lang="en-US" sz="1600" baseline="0" dirty="0" smtClean="0"/>
              <a:t>Before we leave this topic, let’s take a few minutes to talk about messaging. </a:t>
            </a:r>
          </a:p>
          <a:p>
            <a:pPr marL="0" lvl="1" defTabSz="931774"/>
            <a:endParaRPr lang="en-US" sz="1600" baseline="0" dirty="0" smtClean="0"/>
          </a:p>
          <a:p>
            <a:endParaRPr lang="en-US" sz="1600" dirty="0"/>
          </a:p>
        </p:txBody>
      </p:sp>
      <p:sp>
        <p:nvSpPr>
          <p:cNvPr id="4" name="Slide Number Placeholder 3"/>
          <p:cNvSpPr>
            <a:spLocks noGrp="1"/>
          </p:cNvSpPr>
          <p:nvPr>
            <p:ph type="sldNum" sz="quarter" idx="10"/>
          </p:nvPr>
        </p:nvSpPr>
        <p:spPr/>
        <p:txBody>
          <a:bodyPr/>
          <a:lstStyle/>
          <a:p>
            <a:fld id="{6B495121-688E-4BE8-A917-CCAD4F982642}" type="slidenum">
              <a:rPr lang="en-US" smtClean="0"/>
              <a:t>15</a:t>
            </a:fld>
            <a:endParaRPr lang="en-US"/>
          </a:p>
        </p:txBody>
      </p:sp>
    </p:spTree>
    <p:extLst>
      <p:ext uri="{BB962C8B-B14F-4D97-AF65-F5344CB8AC3E}">
        <p14:creationId xmlns:p14="http://schemas.microsoft.com/office/powerpoint/2010/main" val="2603861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400" dirty="0" smtClean="0"/>
              <a:t>In a poll by Third Way, when asked why</a:t>
            </a:r>
            <a:r>
              <a:rPr lang="en-US" sz="1400" baseline="0" dirty="0" smtClean="0"/>
              <a:t> couples like you might want to get married, 58% said, “to publicly acknowledge their love and commitment to each other.”</a:t>
            </a:r>
          </a:p>
          <a:p>
            <a:endParaRPr lang="en-US" sz="1400" baseline="0" dirty="0" smtClean="0"/>
          </a:p>
          <a:p>
            <a:r>
              <a:rPr lang="en-US" sz="1400" baseline="0" dirty="0" smtClean="0"/>
              <a:t>But when asked why gay couples might want to get married, “acknowledging love and commitment” lost 20 points with about half saying “for rights and benefits.”</a:t>
            </a:r>
          </a:p>
          <a:p>
            <a:endParaRPr lang="en-US" sz="1400" baseline="0" dirty="0" smtClean="0"/>
          </a:p>
          <a:p>
            <a:r>
              <a:rPr lang="en-US" sz="1400" baseline="0" dirty="0" smtClean="0"/>
              <a:t>There is a direct correlation between how people answered this question and whether they were supportive of marriage equality. </a:t>
            </a:r>
            <a:endParaRPr lang="en-US" sz="1400" dirty="0"/>
          </a:p>
        </p:txBody>
      </p:sp>
      <p:sp>
        <p:nvSpPr>
          <p:cNvPr id="4" name="Slide Number Placeholder 3"/>
          <p:cNvSpPr>
            <a:spLocks noGrp="1"/>
          </p:cNvSpPr>
          <p:nvPr>
            <p:ph type="sldNum" sz="quarter" idx="10"/>
          </p:nvPr>
        </p:nvSpPr>
        <p:spPr/>
        <p:txBody>
          <a:bodyPr/>
          <a:lstStyle/>
          <a:p>
            <a:fld id="{6B495121-688E-4BE8-A917-CCAD4F982642}" type="slidenum">
              <a:rPr lang="en-US" smtClean="0"/>
              <a:t>16</a:t>
            </a:fld>
            <a:endParaRPr lang="en-US"/>
          </a:p>
        </p:txBody>
      </p:sp>
    </p:spTree>
    <p:extLst>
      <p:ext uri="{BB962C8B-B14F-4D97-AF65-F5344CB8AC3E}">
        <p14:creationId xmlns:p14="http://schemas.microsoft.com/office/powerpoint/2010/main" val="3995055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60% of the people who said </a:t>
            </a:r>
            <a:r>
              <a:rPr lang="en-US" sz="1400" b="1" dirty="0" smtClean="0"/>
              <a:t>“Rights and benefits” </a:t>
            </a:r>
            <a:r>
              <a:rPr lang="en-US" sz="1400" dirty="0" smtClean="0"/>
              <a:t>were </a:t>
            </a:r>
            <a:r>
              <a:rPr lang="en-US" sz="1400" b="1" dirty="0" smtClean="0"/>
              <a:t>uncomfortable</a:t>
            </a:r>
            <a:r>
              <a:rPr lang="en-US" sz="1400" dirty="0" smtClean="0"/>
              <a:t> with marriage equality.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lvl="0" indent="-347472" algn="l">
              <a:spcBef>
                <a:spcPts val="400"/>
              </a:spcBef>
              <a:buSzPct val="68000"/>
              <a:buNone/>
            </a:pPr>
            <a:r>
              <a:rPr lang="en-US" sz="1400" dirty="0" smtClean="0"/>
              <a:t>60% of the people who said </a:t>
            </a:r>
            <a:r>
              <a:rPr lang="en-US" sz="1400" b="1" dirty="0" smtClean="0"/>
              <a:t>“Love and commitment” </a:t>
            </a:r>
            <a:r>
              <a:rPr lang="en-US" sz="1400" dirty="0" smtClean="0"/>
              <a:t>were </a:t>
            </a:r>
            <a:r>
              <a:rPr lang="en-US" sz="1400" b="1" dirty="0" smtClean="0"/>
              <a:t>comfortable</a:t>
            </a:r>
            <a:r>
              <a:rPr lang="en-US" sz="1400" dirty="0" smtClean="0"/>
              <a:t> with marriage equality.</a:t>
            </a:r>
          </a:p>
          <a:p>
            <a:endParaRPr lang="en-US" sz="1400" dirty="0" smtClean="0"/>
          </a:p>
          <a:p>
            <a:endParaRPr lang="en-US" sz="1400" dirty="0" smtClean="0"/>
          </a:p>
          <a:p>
            <a:r>
              <a:rPr lang="en-US" sz="1400" dirty="0" smtClean="0"/>
              <a:t>When we first started talking about marriage equality, we talked about the unfairness of denying the 1,138 rights of marriage to same-sex couples. </a:t>
            </a:r>
          </a:p>
          <a:p>
            <a:endParaRPr lang="en-US" sz="1400" dirty="0" smtClean="0"/>
          </a:p>
          <a:p>
            <a:r>
              <a:rPr lang="en-US" sz="1400" dirty="0" smtClean="0"/>
              <a:t>If you worked on some of the earlier</a:t>
            </a:r>
            <a:r>
              <a:rPr lang="en-US" sz="1400" baseline="0" dirty="0" smtClean="0"/>
              <a:t> ballot initiatives, you’ll remember that it was one of the reasons discussed for voting against those dreadful bans. And we lost every one.</a:t>
            </a:r>
          </a:p>
          <a:p>
            <a:endParaRPr lang="en-US" sz="1400" baseline="0" dirty="0" smtClean="0"/>
          </a:p>
          <a:p>
            <a:r>
              <a:rPr lang="en-US" sz="1400" baseline="0" dirty="0" smtClean="0"/>
              <a:t>The messaging was modified in 2012 to emphasize Love and Commitment – and we won all 4! </a:t>
            </a:r>
            <a:r>
              <a:rPr lang="en-US" sz="1400" dirty="0" smtClean="0"/>
              <a:t>The messaging</a:t>
            </a:r>
            <a:r>
              <a:rPr lang="en-US" sz="1400" baseline="0" dirty="0" smtClean="0"/>
              <a:t> </a:t>
            </a:r>
            <a:r>
              <a:rPr lang="en-US" sz="1400" baseline="0" dirty="0" smtClean="0"/>
              <a:t>may not have been the only reason, but it may have been an important factor. </a:t>
            </a:r>
            <a:endParaRPr lang="en-US" sz="1400" dirty="0" smtClean="0"/>
          </a:p>
          <a:p>
            <a:endParaRPr lang="en-US" sz="1400" dirty="0" smtClean="0"/>
          </a:p>
          <a:p>
            <a:r>
              <a:rPr lang="en-US" sz="1400" dirty="0" smtClean="0"/>
              <a:t>We’ve learned that to help people move toward supporting marriage equality, it</a:t>
            </a:r>
            <a:r>
              <a:rPr lang="en-US" sz="1400" baseline="0" dirty="0" smtClean="0"/>
              <a:t> is helpful to talk about how the reason </a:t>
            </a:r>
            <a:r>
              <a:rPr lang="en-US" sz="1400" baseline="0" dirty="0" smtClean="0"/>
              <a:t>opposite-sex</a:t>
            </a:r>
            <a:r>
              <a:rPr lang="en-US" sz="1400" dirty="0" smtClean="0"/>
              <a:t> couples and </a:t>
            </a:r>
            <a:r>
              <a:rPr lang="en-US" sz="1400" baseline="0" dirty="0" smtClean="0"/>
              <a:t>same-sex </a:t>
            </a:r>
            <a:r>
              <a:rPr lang="en-US" sz="1400" baseline="0" dirty="0" smtClean="0"/>
              <a:t>couples want to get married is the same: to publicly acknowledge their love and commitment for each other. </a:t>
            </a:r>
          </a:p>
          <a:p>
            <a:endParaRPr lang="en-US" sz="1400" baseline="0" dirty="0" smtClean="0"/>
          </a:p>
          <a:p>
            <a:r>
              <a:rPr lang="en-US" sz="1400" baseline="0" dirty="0" smtClean="0"/>
              <a:t>When talking to people</a:t>
            </a:r>
            <a:r>
              <a:rPr lang="en-US" sz="1400" dirty="0" smtClean="0"/>
              <a:t> about marriage equality, it</a:t>
            </a:r>
            <a:r>
              <a:rPr lang="en-US" sz="1400" baseline="0" dirty="0" smtClean="0"/>
              <a:t> </a:t>
            </a:r>
            <a:r>
              <a:rPr lang="en-US" sz="1400" baseline="0" dirty="0" smtClean="0"/>
              <a:t>is helpful if you can share a story – about your own relationship; about friends and what marriage means to them; or about your own evolution regarding support for the freedom to marry. </a:t>
            </a:r>
          </a:p>
          <a:p>
            <a:endParaRPr lang="en-US" sz="1400" baseline="0" dirty="0" smtClean="0"/>
          </a:p>
          <a:p>
            <a:endParaRPr lang="en-US" sz="1400" baseline="0" dirty="0" smtClean="0"/>
          </a:p>
          <a:p>
            <a:endParaRPr lang="en-US" sz="1400" baseline="0" dirty="0" smtClean="0"/>
          </a:p>
          <a:p>
            <a:r>
              <a:rPr lang="en-US" sz="1400" b="1" baseline="0" dirty="0" smtClean="0"/>
              <a:t>Transition</a:t>
            </a:r>
            <a:r>
              <a:rPr lang="en-US" sz="1400" baseline="0" dirty="0" smtClean="0"/>
              <a:t>: Although the Windsor decision in June 2013 overturned Section 3 of the Defense of Marriage Act that prohibited </a:t>
            </a:r>
            <a:r>
              <a:rPr lang="en-US" sz="1400" dirty="0" smtClean="0"/>
              <a:t>federal recognition of valid marriages of lesbians and gay men,</a:t>
            </a:r>
            <a:r>
              <a:rPr lang="en-US" sz="1400" baseline="0" dirty="0" smtClean="0"/>
              <a:t> we are </a:t>
            </a:r>
            <a:r>
              <a:rPr lang="en-US" sz="1400" dirty="0" smtClean="0"/>
              <a:t>still struggling to ensure that all same-sex married couples can have access to federal benefits of marriage. </a:t>
            </a:r>
          </a:p>
          <a:p>
            <a:endParaRPr lang="en-US" sz="1400" dirty="0" smtClean="0"/>
          </a:p>
          <a:p>
            <a:r>
              <a:rPr lang="en-US" sz="1400" dirty="0" smtClean="0"/>
              <a:t>Maya Rupert will talk</a:t>
            </a:r>
            <a:r>
              <a:rPr lang="en-US" sz="1400" baseline="0" dirty="0" smtClean="0"/>
              <a:t> a little more about the federal legislation and policy being pursued to make this happen. </a:t>
            </a:r>
          </a:p>
          <a:p>
            <a:endParaRPr lang="en-US" sz="1400" baseline="0" dirty="0" smtClean="0"/>
          </a:p>
          <a:p>
            <a:endParaRPr lang="en-US" sz="1400" baseline="0" dirty="0" smtClean="0"/>
          </a:p>
          <a:p>
            <a:endParaRPr lang="en-US" sz="1400" baseline="0" dirty="0" smtClean="0"/>
          </a:p>
          <a:p>
            <a:endParaRPr lang="en-US" baseline="0" dirty="0" smtClean="0"/>
          </a:p>
          <a:p>
            <a:endParaRPr lang="en-US" baseline="0" dirty="0" smtClean="0"/>
          </a:p>
          <a:p>
            <a:endParaRPr lang="en-US" dirty="0" smtClean="0"/>
          </a:p>
        </p:txBody>
      </p:sp>
    </p:spTree>
    <p:extLst>
      <p:ext uri="{BB962C8B-B14F-4D97-AF65-F5344CB8AC3E}">
        <p14:creationId xmlns:p14="http://schemas.microsoft.com/office/powerpoint/2010/main" val="1419848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5121-688E-4BE8-A917-CCAD4F982642}" type="slidenum">
              <a:rPr lang="en-US" smtClean="0"/>
              <a:t>18</a:t>
            </a:fld>
            <a:endParaRPr lang="en-US" dirty="0"/>
          </a:p>
        </p:txBody>
      </p:sp>
    </p:spTree>
    <p:extLst>
      <p:ext uri="{BB962C8B-B14F-4D97-AF65-F5344CB8AC3E}">
        <p14:creationId xmlns:p14="http://schemas.microsoft.com/office/powerpoint/2010/main" val="3299190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5121-688E-4BE8-A917-CCAD4F982642}" type="slidenum">
              <a:rPr lang="en-US" smtClean="0"/>
              <a:t>19</a:t>
            </a:fld>
            <a:endParaRPr lang="en-US" dirty="0"/>
          </a:p>
        </p:txBody>
      </p:sp>
    </p:spTree>
    <p:extLst>
      <p:ext uri="{BB962C8B-B14F-4D97-AF65-F5344CB8AC3E}">
        <p14:creationId xmlns:p14="http://schemas.microsoft.com/office/powerpoint/2010/main" val="495382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608320" cy="4183380"/>
          </a:xfrm>
        </p:spPr>
        <p:txBody>
          <a:bodyPr/>
          <a:lstStyle/>
          <a:p>
            <a:r>
              <a:rPr lang="en-US" sz="1400" dirty="0"/>
              <a:t>My name is Bonnie </a:t>
            </a:r>
            <a:r>
              <a:rPr lang="en-US" sz="1400" dirty="0" smtClean="0"/>
              <a:t>Grabenhofer.</a:t>
            </a:r>
            <a:endParaRPr lang="en-US" sz="1400" dirty="0"/>
          </a:p>
          <a:p>
            <a:r>
              <a:rPr lang="en-US" sz="1400" dirty="0"/>
              <a:t>I am the Action Vice President for the National Organization for Women. </a:t>
            </a:r>
          </a:p>
          <a:p>
            <a:r>
              <a:rPr lang="en-US" sz="1400" dirty="0"/>
              <a:t>And I am delighted to be here with all of the activists on this webinar and this great panel</a:t>
            </a:r>
            <a:r>
              <a:rPr lang="en-US" sz="1400" dirty="0" smtClean="0"/>
              <a:t>.</a:t>
            </a:r>
          </a:p>
          <a:p>
            <a:endParaRPr lang="en-US" sz="1400" dirty="0"/>
          </a:p>
          <a:p>
            <a:r>
              <a:rPr lang="en-US" sz="1400" dirty="0" smtClean="0"/>
              <a:t>With </a:t>
            </a:r>
            <a:r>
              <a:rPr lang="en-US" sz="1400" dirty="0"/>
              <a:t>me are </a:t>
            </a:r>
            <a:r>
              <a:rPr lang="en-US" sz="1400" dirty="0" smtClean="0"/>
              <a:t>Maya Rupert, Policy Director for the National Center for Lesbian Rights, and Kristina </a:t>
            </a:r>
            <a:r>
              <a:rPr lang="en-US" sz="1400" dirty="0" err="1"/>
              <a:t>Romines</a:t>
            </a:r>
            <a:r>
              <a:rPr lang="en-US" sz="1400" dirty="0"/>
              <a:t>, the Field Organizer at NOW.</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B495121-688E-4BE8-A917-CCAD4F982642}" type="slidenum">
              <a:rPr lang="en-US" smtClean="0"/>
              <a:t>2</a:t>
            </a:fld>
            <a:endParaRPr lang="en-US"/>
          </a:p>
        </p:txBody>
      </p:sp>
    </p:spTree>
    <p:extLst>
      <p:ext uri="{BB962C8B-B14F-4D97-AF65-F5344CB8AC3E}">
        <p14:creationId xmlns:p14="http://schemas.microsoft.com/office/powerpoint/2010/main" val="4030323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5121-688E-4BE8-A917-CCAD4F982642}" type="slidenum">
              <a:rPr lang="en-US" smtClean="0"/>
              <a:t>20</a:t>
            </a:fld>
            <a:endParaRPr lang="en-US" dirty="0"/>
          </a:p>
        </p:txBody>
      </p:sp>
    </p:spTree>
    <p:extLst>
      <p:ext uri="{BB962C8B-B14F-4D97-AF65-F5344CB8AC3E}">
        <p14:creationId xmlns:p14="http://schemas.microsoft.com/office/powerpoint/2010/main" val="3916022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5121-688E-4BE8-A917-CCAD4F982642}" type="slidenum">
              <a:rPr lang="en-US" smtClean="0"/>
              <a:t>21</a:t>
            </a:fld>
            <a:endParaRPr lang="en-US" dirty="0"/>
          </a:p>
        </p:txBody>
      </p:sp>
    </p:spTree>
    <p:extLst>
      <p:ext uri="{BB962C8B-B14F-4D97-AF65-F5344CB8AC3E}">
        <p14:creationId xmlns:p14="http://schemas.microsoft.com/office/powerpoint/2010/main" val="1643394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Thank you, Maya, for sharing all this great information. These are federal policies we can all help support no matter where we live. </a:t>
            </a:r>
          </a:p>
          <a:p>
            <a:endParaRPr lang="en-US" sz="1400" dirty="0"/>
          </a:p>
          <a:p>
            <a:r>
              <a:rPr lang="en-US" sz="1400" dirty="0" smtClean="0"/>
              <a:t>Are there any questions? </a:t>
            </a:r>
          </a:p>
          <a:p>
            <a:endParaRPr lang="en-US" sz="1400" dirty="0"/>
          </a:p>
          <a:p>
            <a:endParaRPr lang="en-US" sz="1400" dirty="0" smtClean="0"/>
          </a:p>
          <a:p>
            <a:endParaRPr lang="en-US" sz="1400" dirty="0"/>
          </a:p>
          <a:p>
            <a:r>
              <a:rPr lang="en-US" sz="1400" b="1" dirty="0" smtClean="0"/>
              <a:t>Conclusion</a:t>
            </a:r>
          </a:p>
          <a:p>
            <a:r>
              <a:rPr lang="en-US" sz="1400" dirty="0" smtClean="0"/>
              <a:t>Thanks again to Maya Rupert from the National Center for Lesbian Rights and to Kristina </a:t>
            </a:r>
            <a:r>
              <a:rPr lang="en-US" sz="1400" dirty="0" err="1" smtClean="0"/>
              <a:t>Romines</a:t>
            </a:r>
            <a:r>
              <a:rPr lang="en-US" sz="1400" dirty="0" smtClean="0"/>
              <a:t> the Field Organizer at NOW who set up this webinar and to Paul Wommack who helped make sure it ran smoothly. </a:t>
            </a:r>
          </a:p>
          <a:p>
            <a:endParaRPr lang="en-US" sz="1400" dirty="0"/>
          </a:p>
          <a:p>
            <a:r>
              <a:rPr lang="en-US" sz="1400" dirty="0" smtClean="0"/>
              <a:t>It will be posted on the NOW Leader Page for future reference. </a:t>
            </a:r>
          </a:p>
          <a:p>
            <a:endParaRPr lang="en-US" sz="1400" dirty="0"/>
          </a:p>
          <a:p>
            <a:r>
              <a:rPr lang="en-US" sz="1400" dirty="0" smtClean="0"/>
              <a:t>And thanks to everyone for participating. </a:t>
            </a:r>
          </a:p>
          <a:p>
            <a:endParaRPr lang="en-US" sz="1400" dirty="0"/>
          </a:p>
          <a:p>
            <a:endParaRPr lang="en-US" sz="1400"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6B495121-688E-4BE8-A917-CCAD4F982642}" type="slidenum">
              <a:rPr lang="en-US" smtClean="0"/>
              <a:t>22</a:t>
            </a:fld>
            <a:endParaRPr lang="en-US"/>
          </a:p>
        </p:txBody>
      </p:sp>
    </p:spTree>
    <p:extLst>
      <p:ext uri="{BB962C8B-B14F-4D97-AF65-F5344CB8AC3E}">
        <p14:creationId xmlns:p14="http://schemas.microsoft.com/office/powerpoint/2010/main" val="3700301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400" dirty="0"/>
              <a:t>In this workshop I’ll start with an overview of the current status of marriage </a:t>
            </a:r>
            <a:r>
              <a:rPr lang="en-US" sz="1400" dirty="0" smtClean="0"/>
              <a:t>equality including how we got there and where </a:t>
            </a:r>
            <a:r>
              <a:rPr lang="en-US" sz="1400" dirty="0"/>
              <a:t>we’re </a:t>
            </a:r>
            <a:r>
              <a:rPr lang="en-US" sz="1400" dirty="0" smtClean="0"/>
              <a:t>headed. </a:t>
            </a:r>
          </a:p>
          <a:p>
            <a:endParaRPr lang="en-US" sz="1400" dirty="0"/>
          </a:p>
          <a:p>
            <a:r>
              <a:rPr lang="en-US" sz="1400" dirty="0" smtClean="0"/>
              <a:t>Maya Rupert will talk the recent court cases and what’s coming up. </a:t>
            </a:r>
          </a:p>
          <a:p>
            <a:endParaRPr lang="en-US" sz="1400" dirty="0"/>
          </a:p>
          <a:p>
            <a:r>
              <a:rPr lang="en-US" sz="1400" dirty="0" smtClean="0"/>
              <a:t>We’ll talk </a:t>
            </a:r>
            <a:r>
              <a:rPr lang="en-US" sz="1400" dirty="0"/>
              <a:t>about how the strategies of NOW’s Marriage Equality National Action Campaign </a:t>
            </a:r>
            <a:r>
              <a:rPr lang="en-US" sz="1400" dirty="0" smtClean="0"/>
              <a:t>have evolved, the current focus, </a:t>
            </a:r>
            <a:r>
              <a:rPr lang="en-US" sz="1400" dirty="0"/>
              <a:t>and how you can help no matter which state you live </a:t>
            </a:r>
            <a:r>
              <a:rPr lang="en-US" sz="1400" dirty="0" smtClean="0"/>
              <a:t>in. </a:t>
            </a:r>
          </a:p>
          <a:p>
            <a:endParaRPr lang="en-US" sz="1400" dirty="0" smtClean="0"/>
          </a:p>
          <a:p>
            <a:r>
              <a:rPr lang="en-US" sz="1400" dirty="0" smtClean="0"/>
              <a:t>We’ll also talk</a:t>
            </a:r>
            <a:r>
              <a:rPr lang="en-US" sz="1400" baseline="0" dirty="0" smtClean="0"/>
              <a:t> about </a:t>
            </a:r>
            <a:r>
              <a:rPr lang="en-US" sz="1400" baseline="0" dirty="0" smtClean="0"/>
              <a:t>the  messaging </a:t>
            </a:r>
            <a:r>
              <a:rPr lang="en-US" sz="1400" baseline="0" dirty="0" smtClean="0"/>
              <a:t>that proved successful in the 2012 ballot initiatives and helps encourage support  </a:t>
            </a:r>
            <a:r>
              <a:rPr lang="en-US" sz="1400" dirty="0" smtClean="0"/>
              <a:t>for marriage equality </a:t>
            </a:r>
            <a:r>
              <a:rPr lang="en-US" sz="1400" baseline="0" dirty="0" smtClean="0"/>
              <a:t>-- </a:t>
            </a:r>
            <a:r>
              <a:rPr lang="en-US" sz="1400" baseline="0" dirty="0" smtClean="0"/>
              <a:t>which is very important to moving us forward. </a:t>
            </a:r>
          </a:p>
          <a:p>
            <a:endParaRPr lang="en-US" sz="1400" baseline="0" dirty="0" smtClean="0"/>
          </a:p>
          <a:p>
            <a:r>
              <a:rPr lang="en-US" sz="1400" baseline="0" dirty="0" smtClean="0"/>
              <a:t>And we’ll talk about the federal legislation and policy initiatives being introduced to ensure that more same-sex couples have access to </a:t>
            </a:r>
            <a:r>
              <a:rPr lang="en-US" sz="1400" baseline="0" dirty="0" smtClean="0"/>
              <a:t>the same federal </a:t>
            </a:r>
            <a:r>
              <a:rPr lang="en-US" sz="1400" baseline="0" dirty="0" smtClean="0"/>
              <a:t>benefits granted to </a:t>
            </a:r>
            <a:r>
              <a:rPr lang="en-US" sz="1400" baseline="0" dirty="0" smtClean="0"/>
              <a:t>opposite-sex</a:t>
            </a:r>
            <a:r>
              <a:rPr lang="en-US" sz="1400" dirty="0" smtClean="0"/>
              <a:t> </a:t>
            </a:r>
            <a:r>
              <a:rPr lang="en-US" sz="1400" baseline="0" dirty="0" smtClean="0"/>
              <a:t>married </a:t>
            </a:r>
            <a:r>
              <a:rPr lang="en-US" sz="1400" baseline="0" dirty="0" smtClean="0"/>
              <a:t>couples.  </a:t>
            </a:r>
          </a:p>
          <a:p>
            <a:endParaRPr lang="en-US" baseline="0" dirty="0" smtClean="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B495121-688E-4BE8-A917-CCAD4F982642}" type="slidenum">
              <a:rPr lang="en-US" smtClean="0"/>
              <a:t>3</a:t>
            </a:fld>
            <a:endParaRPr lang="en-US"/>
          </a:p>
        </p:txBody>
      </p:sp>
    </p:spTree>
    <p:extLst>
      <p:ext uri="{BB962C8B-B14F-4D97-AF65-F5344CB8AC3E}">
        <p14:creationId xmlns:p14="http://schemas.microsoft.com/office/powerpoint/2010/main" val="2928354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3924300" cy="2943225"/>
          </a:xfrm>
        </p:spPr>
      </p:sp>
      <p:sp>
        <p:nvSpPr>
          <p:cNvPr id="3" name="Notes Placeholder 2"/>
          <p:cNvSpPr>
            <a:spLocks noGrp="1"/>
          </p:cNvSpPr>
          <p:nvPr>
            <p:ph type="body" idx="1"/>
          </p:nvPr>
        </p:nvSpPr>
        <p:spPr>
          <a:xfrm>
            <a:off x="701040" y="3810000"/>
            <a:ext cx="5608320" cy="5029200"/>
          </a:xfrm>
        </p:spPr>
        <p:txBody>
          <a:bodyPr/>
          <a:lstStyle/>
          <a:p>
            <a:pPr defTabSz="931774"/>
            <a:r>
              <a:rPr lang="en-US" sz="1600" dirty="0" smtClean="0"/>
              <a:t>We now have marriage equality in</a:t>
            </a:r>
            <a:r>
              <a:rPr lang="en-US" sz="1600" baseline="0" dirty="0" smtClean="0"/>
              <a:t> </a:t>
            </a:r>
            <a:r>
              <a:rPr lang="en-US" sz="1600" b="1" baseline="0" dirty="0" smtClean="0"/>
              <a:t>19</a:t>
            </a:r>
            <a:r>
              <a:rPr lang="en-US" sz="1600" b="1" dirty="0" smtClean="0"/>
              <a:t> </a:t>
            </a:r>
            <a:r>
              <a:rPr lang="en-US" sz="1600" dirty="0" smtClean="0"/>
              <a:t>states plus the District of Columbia. </a:t>
            </a:r>
          </a:p>
          <a:p>
            <a:pPr defTabSz="931774"/>
            <a:endParaRPr lang="en-US" sz="1600" dirty="0" smtClean="0"/>
          </a:p>
          <a:p>
            <a:pPr defTabSz="931774"/>
            <a:r>
              <a:rPr lang="en-US" sz="1600" dirty="0" smtClean="0"/>
              <a:t>It began with</a:t>
            </a:r>
            <a:r>
              <a:rPr lang="en-US" sz="1600" baseline="0" dirty="0" smtClean="0"/>
              <a:t> Massachusetts in 2004 until going gangbusters in the last several years. </a:t>
            </a:r>
          </a:p>
          <a:p>
            <a:pPr defTabSz="931774"/>
            <a:endParaRPr lang="en-US" sz="1600" baseline="0" dirty="0" smtClean="0"/>
          </a:p>
          <a:p>
            <a:pPr defTabSz="931774"/>
            <a:r>
              <a:rPr lang="en-US" sz="1600" baseline="0" dirty="0" smtClean="0"/>
              <a:t>And NOW activists have been there every step of the way, contributing to most of these victories. In many cases working their hearts out for years and their fingers to the bone to finally achieve marriage equality in their states.</a:t>
            </a:r>
          </a:p>
          <a:p>
            <a:pPr defTabSz="931774"/>
            <a:endParaRPr lang="en-US" sz="1600" baseline="0" dirty="0" smtClean="0"/>
          </a:p>
          <a:p>
            <a:pPr defTabSz="931774"/>
            <a:r>
              <a:rPr lang="en-US" sz="1600" baseline="0" dirty="0" smtClean="0"/>
              <a:t>We started our first national action campaign for Marriage Equality in 2004 and have had several more resolutions in support including the resolution last year reenergizing the Marriage Equality National Action Campaign. </a:t>
            </a:r>
            <a:endParaRPr lang="en-US" sz="1600" dirty="0" smtClean="0"/>
          </a:p>
          <a:p>
            <a:pPr defTabSz="931774"/>
            <a:endParaRPr lang="en-US" sz="1600" dirty="0" smtClean="0"/>
          </a:p>
          <a:p>
            <a:pPr defTabSz="931774"/>
            <a:r>
              <a:rPr lang="en-US" sz="1600" baseline="0" dirty="0" smtClean="0"/>
              <a:t>How many of you have worked toward marriage equality</a:t>
            </a:r>
            <a:r>
              <a:rPr lang="en-US" sz="1600" baseline="0" dirty="0" smtClean="0"/>
              <a:t>? Raise your hand. </a:t>
            </a:r>
            <a:endParaRPr lang="en-US" sz="1600" baseline="0" dirty="0" smtClean="0"/>
          </a:p>
          <a:p>
            <a:pPr defTabSz="931774"/>
            <a:r>
              <a:rPr lang="en-US" sz="1600" b="0" i="0" baseline="0" dirty="0" smtClean="0"/>
              <a:t>Thank you for all the work you have done and will do as we work to achieve </a:t>
            </a:r>
            <a:r>
              <a:rPr lang="en-US" sz="1600" b="0" i="0" baseline="0" dirty="0" smtClean="0"/>
              <a:t>marriage equality </a:t>
            </a:r>
            <a:r>
              <a:rPr lang="en-US" sz="1600" b="0" i="0" baseline="0" dirty="0" smtClean="0"/>
              <a:t>in the remaining 31 states</a:t>
            </a:r>
            <a:r>
              <a:rPr lang="en-US" sz="1600" dirty="0"/>
              <a:t>.</a:t>
            </a:r>
            <a:endParaRPr lang="en-US" sz="1600" b="0" i="0" baseline="0" dirty="0" smtClean="0"/>
          </a:p>
          <a:p>
            <a:pPr defTabSz="931774"/>
            <a:endParaRPr lang="en-US" b="1" i="1" baseline="0" dirty="0" smtClean="0"/>
          </a:p>
          <a:p>
            <a:endParaRPr lang="en-US" dirty="0"/>
          </a:p>
        </p:txBody>
      </p:sp>
      <p:sp>
        <p:nvSpPr>
          <p:cNvPr id="4" name="Slide Number Placeholder 3"/>
          <p:cNvSpPr>
            <a:spLocks noGrp="1"/>
          </p:cNvSpPr>
          <p:nvPr>
            <p:ph type="sldNum" sz="quarter" idx="10"/>
          </p:nvPr>
        </p:nvSpPr>
        <p:spPr/>
        <p:txBody>
          <a:bodyPr/>
          <a:lstStyle/>
          <a:p>
            <a:fld id="{3FECCA00-F9A3-F644-AA5B-08B7078FAF09}" type="slidenum">
              <a:rPr lang="en-US" smtClean="0"/>
              <a:t>4</a:t>
            </a:fld>
            <a:endParaRPr lang="en-US"/>
          </a:p>
        </p:txBody>
      </p:sp>
    </p:spTree>
    <p:extLst>
      <p:ext uri="{BB962C8B-B14F-4D97-AF65-F5344CB8AC3E}">
        <p14:creationId xmlns:p14="http://schemas.microsoft.com/office/powerpoint/2010/main" val="314035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354513" cy="3265487"/>
          </a:xfrm>
        </p:spPr>
      </p:sp>
      <p:sp>
        <p:nvSpPr>
          <p:cNvPr id="3" name="Notes Placeholder 2"/>
          <p:cNvSpPr>
            <a:spLocks noGrp="1"/>
          </p:cNvSpPr>
          <p:nvPr>
            <p:ph type="body" idx="1"/>
          </p:nvPr>
        </p:nvSpPr>
        <p:spPr>
          <a:xfrm>
            <a:off x="762000" y="4114800"/>
            <a:ext cx="5608320" cy="4724400"/>
          </a:xfrm>
        </p:spPr>
        <p:txBody>
          <a:bodyPr/>
          <a:lstStyle/>
          <a:p>
            <a:endParaRPr lang="en-US" dirty="0" smtClean="0"/>
          </a:p>
          <a:p>
            <a:r>
              <a:rPr lang="en-US" sz="1600" dirty="0" smtClean="0"/>
              <a:t>Let’s look at </a:t>
            </a:r>
            <a:r>
              <a:rPr lang="en-US" sz="1600" b="1" dirty="0" smtClean="0"/>
              <a:t>how</a:t>
            </a:r>
            <a:r>
              <a:rPr lang="en-US" sz="1600" dirty="0" smtClean="0"/>
              <a:t> we got there. </a:t>
            </a:r>
          </a:p>
          <a:p>
            <a:endParaRPr lang="en-US" sz="1600" dirty="0" smtClean="0"/>
          </a:p>
          <a:p>
            <a:r>
              <a:rPr lang="en-US" sz="1600" dirty="0" smtClean="0"/>
              <a:t>So far, most of the victories have been through the state legislatures. </a:t>
            </a:r>
          </a:p>
          <a:p>
            <a:r>
              <a:rPr lang="en-US" sz="1600" dirty="0" smtClean="0"/>
              <a:t> </a:t>
            </a:r>
          </a:p>
          <a:p>
            <a:r>
              <a:rPr lang="en-US" sz="1600" dirty="0" smtClean="0"/>
              <a:t>Just 3 have been thru ballot initiatives – all in 2012.</a:t>
            </a:r>
            <a:r>
              <a:rPr lang="en-US" sz="1600" baseline="0" dirty="0" smtClean="0"/>
              <a:t> Until 2012, our side lost every single ballot initiative – most of them bans on same-sex marriage.</a:t>
            </a:r>
          </a:p>
          <a:p>
            <a:endParaRPr lang="en-US" sz="1600" baseline="0" dirty="0" smtClean="0"/>
          </a:p>
          <a:p>
            <a:r>
              <a:rPr lang="en-US" sz="1600" baseline="0" dirty="0" smtClean="0"/>
              <a:t>And 8 have been thru the courts – More than half of them </a:t>
            </a:r>
            <a:r>
              <a:rPr lang="en-US" sz="1600" baseline="0" dirty="0" smtClean="0"/>
              <a:t>are very recent </a:t>
            </a:r>
            <a:r>
              <a:rPr lang="en-US" sz="1600" baseline="0" dirty="0" smtClean="0"/>
              <a:t>– in just </a:t>
            </a:r>
            <a:r>
              <a:rPr lang="en-US" sz="1600" baseline="0" dirty="0" smtClean="0"/>
              <a:t>the past year or so.  </a:t>
            </a:r>
            <a:endParaRPr lang="en-US" sz="1600" baseline="0" dirty="0" smtClean="0"/>
          </a:p>
          <a:p>
            <a:endParaRPr lang="en-US" sz="1600" baseline="0" dirty="0" smtClean="0"/>
          </a:p>
          <a:p>
            <a:r>
              <a:rPr lang="en-US" sz="1600" baseline="0" dirty="0" smtClean="0"/>
              <a:t>California was a result of the Prop 8 decision in June 2013.</a:t>
            </a:r>
          </a:p>
          <a:p>
            <a:endParaRPr lang="en-US" sz="1600" baseline="0" dirty="0" smtClean="0"/>
          </a:p>
          <a:p>
            <a:r>
              <a:rPr lang="en-US" sz="1600" baseline="0" dirty="0" smtClean="0"/>
              <a:t>And New Jersey, New Mexico, Oregon, </a:t>
            </a:r>
            <a:r>
              <a:rPr lang="en-US" sz="1600" baseline="0" dirty="0" smtClean="0"/>
              <a:t>and Pennsylvania</a:t>
            </a:r>
            <a:r>
              <a:rPr lang="en-US" sz="1600" baseline="0" dirty="0" smtClean="0"/>
              <a:t>, all followed the Windsor decision in June 2013 which removed the </a:t>
            </a:r>
            <a:r>
              <a:rPr lang="en-US" sz="1600" baseline="0" dirty="0" smtClean="0"/>
              <a:t>prohibition </a:t>
            </a:r>
            <a:r>
              <a:rPr lang="en-US" sz="1600" baseline="0" dirty="0" smtClean="0"/>
              <a:t>of federal recognition of marriages of same-sex couples in states where it is legal.   </a:t>
            </a:r>
            <a:endParaRPr lang="en-US" sz="1600" dirty="0"/>
          </a:p>
        </p:txBody>
      </p:sp>
      <p:sp>
        <p:nvSpPr>
          <p:cNvPr id="4" name="Slide Number Placeholder 3"/>
          <p:cNvSpPr>
            <a:spLocks noGrp="1"/>
          </p:cNvSpPr>
          <p:nvPr>
            <p:ph type="sldNum" sz="quarter" idx="10"/>
          </p:nvPr>
        </p:nvSpPr>
        <p:spPr/>
        <p:txBody>
          <a:bodyPr/>
          <a:lstStyle/>
          <a:p>
            <a:fld id="{3FECCA00-F9A3-F644-AA5B-08B7078FAF09}" type="slidenum">
              <a:rPr lang="en-US" smtClean="0"/>
              <a:t>5</a:t>
            </a:fld>
            <a:endParaRPr lang="en-US"/>
          </a:p>
        </p:txBody>
      </p:sp>
    </p:spTree>
    <p:extLst>
      <p:ext uri="{BB962C8B-B14F-4D97-AF65-F5344CB8AC3E}">
        <p14:creationId xmlns:p14="http://schemas.microsoft.com/office/powerpoint/2010/main" val="1607204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267200"/>
            <a:ext cx="5608320" cy="4724400"/>
          </a:xfrm>
        </p:spPr>
        <p:txBody>
          <a:bodyPr/>
          <a:lstStyle/>
          <a:p>
            <a:r>
              <a:rPr lang="en-US" sz="1300" dirty="0" smtClean="0"/>
              <a:t>There </a:t>
            </a:r>
            <a:r>
              <a:rPr lang="en-US" sz="1300" dirty="0"/>
              <a:t>are now </a:t>
            </a:r>
            <a:r>
              <a:rPr lang="en-US" sz="1300" dirty="0" smtClean="0"/>
              <a:t>79 </a:t>
            </a:r>
            <a:r>
              <a:rPr lang="en-US" sz="1300" dirty="0"/>
              <a:t>lawsuits in all 31 remaining states and </a:t>
            </a:r>
            <a:r>
              <a:rPr lang="en-US" sz="1300" dirty="0" smtClean="0"/>
              <a:t>Puerto Rico in which the </a:t>
            </a:r>
            <a:r>
              <a:rPr lang="en-US" sz="1300" dirty="0" smtClean="0"/>
              <a:t>state bans </a:t>
            </a:r>
            <a:r>
              <a:rPr lang="en-US" sz="1300" dirty="0" smtClean="0"/>
              <a:t>on same-sex </a:t>
            </a:r>
            <a:r>
              <a:rPr lang="en-US" sz="1300" dirty="0"/>
              <a:t>marriage </a:t>
            </a:r>
            <a:r>
              <a:rPr lang="en-US" sz="1300" dirty="0" smtClean="0"/>
              <a:t>are being challenged </a:t>
            </a:r>
            <a:r>
              <a:rPr lang="en-US" sz="1300" dirty="0"/>
              <a:t>as unconstitutional.</a:t>
            </a:r>
          </a:p>
          <a:p>
            <a:endParaRPr lang="en-US" sz="1300" dirty="0" smtClean="0"/>
          </a:p>
          <a:p>
            <a:r>
              <a:rPr lang="en-US" sz="1300" dirty="0"/>
              <a:t>Since the Windsor decision last June overturning a key part of Defense of Marriage Act (DOMA) defining marriage as between a man and a </a:t>
            </a:r>
            <a:r>
              <a:rPr lang="en-US" sz="1300" dirty="0" smtClean="0"/>
              <a:t>woman, we </a:t>
            </a:r>
            <a:r>
              <a:rPr lang="en-US" sz="1300" dirty="0"/>
              <a:t>have had </a:t>
            </a:r>
            <a:r>
              <a:rPr lang="en-US" sz="1300" dirty="0" smtClean="0"/>
              <a:t>39 victories </a:t>
            </a:r>
            <a:r>
              <a:rPr lang="en-US" sz="1300" dirty="0"/>
              <a:t>for the freedom to </a:t>
            </a:r>
            <a:r>
              <a:rPr lang="en-US" sz="1300" dirty="0" smtClean="0"/>
              <a:t>marry </a:t>
            </a:r>
            <a:r>
              <a:rPr lang="en-US" sz="1300" dirty="0" smtClean="0"/>
              <a:t>and </a:t>
            </a:r>
            <a:r>
              <a:rPr lang="en-US" sz="1300" dirty="0" smtClean="0"/>
              <a:t>only 2 losses!</a:t>
            </a:r>
          </a:p>
          <a:p>
            <a:endParaRPr lang="en-US" sz="1300" dirty="0"/>
          </a:p>
          <a:p>
            <a:pPr marL="171450" indent="-171450">
              <a:buFont typeface="Arial" panose="020B0604020202020204" pitchFamily="34" charset="0"/>
              <a:buChar char="•"/>
            </a:pPr>
            <a:r>
              <a:rPr lang="en-US" sz="1300" dirty="0" smtClean="0"/>
              <a:t>13 were in state court</a:t>
            </a:r>
          </a:p>
          <a:p>
            <a:pPr marL="171450" indent="-171450">
              <a:buFont typeface="Arial" panose="020B0604020202020204" pitchFamily="34" charset="0"/>
              <a:buChar char="•"/>
            </a:pPr>
            <a:r>
              <a:rPr lang="en-US" sz="1300" dirty="0" smtClean="0"/>
              <a:t>22 in federal court</a:t>
            </a:r>
          </a:p>
          <a:p>
            <a:endParaRPr lang="en-US" sz="1300" dirty="0" smtClean="0"/>
          </a:p>
          <a:p>
            <a:r>
              <a:rPr lang="en-US" sz="1300" dirty="0"/>
              <a:t>M</a:t>
            </a:r>
            <a:r>
              <a:rPr lang="en-US" sz="1300" dirty="0" smtClean="0"/>
              <a:t>any </a:t>
            </a:r>
            <a:r>
              <a:rPr lang="en-US" sz="1300" dirty="0"/>
              <a:t>rulings are being appealed </a:t>
            </a:r>
            <a:r>
              <a:rPr lang="en-US" sz="1300" dirty="0" smtClean="0"/>
              <a:t>and </a:t>
            </a:r>
            <a:r>
              <a:rPr lang="en-US" sz="1300" dirty="0"/>
              <a:t>many decisions </a:t>
            </a:r>
            <a:r>
              <a:rPr lang="en-US" sz="1300" dirty="0" smtClean="0"/>
              <a:t>have been stayed</a:t>
            </a:r>
            <a:r>
              <a:rPr lang="en-US" sz="1300" dirty="0"/>
              <a:t>. </a:t>
            </a:r>
          </a:p>
          <a:p>
            <a:endParaRPr lang="en-US" sz="1300" dirty="0"/>
          </a:p>
          <a:p>
            <a:r>
              <a:rPr lang="en-US" sz="1300" dirty="0" smtClean="0"/>
              <a:t>4 cases have been heard in appellate court. </a:t>
            </a:r>
          </a:p>
          <a:p>
            <a:endParaRPr lang="en-US" sz="1300" dirty="0" smtClean="0"/>
          </a:p>
          <a:p>
            <a:r>
              <a:rPr lang="en-US" sz="1300" dirty="0" smtClean="0"/>
              <a:t>Four </a:t>
            </a:r>
            <a:r>
              <a:rPr lang="en-US" sz="1300" dirty="0" smtClean="0"/>
              <a:t>decisions have </a:t>
            </a:r>
            <a:r>
              <a:rPr lang="en-US" sz="1300" dirty="0"/>
              <a:t>resulted in the freedom to marry in additional states. </a:t>
            </a:r>
          </a:p>
          <a:p>
            <a:r>
              <a:rPr lang="en-US" sz="1300" dirty="0" smtClean="0"/>
              <a:t>6 decisions that would have granted the </a:t>
            </a:r>
            <a:r>
              <a:rPr lang="en-US" sz="1300" dirty="0" smtClean="0"/>
              <a:t>freedom </a:t>
            </a:r>
            <a:r>
              <a:rPr lang="en-US" sz="1300" dirty="0" smtClean="0"/>
              <a:t>to </a:t>
            </a:r>
            <a:r>
              <a:rPr lang="en-US" sz="1300" dirty="0" smtClean="0"/>
              <a:t>marry, </a:t>
            </a:r>
            <a:r>
              <a:rPr lang="en-US" sz="1300" dirty="0" smtClean="0"/>
              <a:t>have been stayed. </a:t>
            </a:r>
          </a:p>
          <a:p>
            <a:endParaRPr lang="en-US" sz="1300" dirty="0"/>
          </a:p>
          <a:p>
            <a:r>
              <a:rPr lang="en-US" sz="1300" dirty="0" smtClean="0"/>
              <a:t>Several of </a:t>
            </a:r>
            <a:r>
              <a:rPr lang="en-US" sz="1300" dirty="0"/>
              <a:t>the rulings have resulted in a state recognizing </a:t>
            </a:r>
            <a:r>
              <a:rPr lang="en-US" sz="1300" dirty="0" smtClean="0"/>
              <a:t>out-of-state </a:t>
            </a:r>
            <a:r>
              <a:rPr lang="en-US" sz="1300" dirty="0"/>
              <a:t>marriages, like Kentucky and Ohio.  </a:t>
            </a:r>
            <a:endParaRPr lang="en-US" sz="1300" dirty="0" smtClean="0"/>
          </a:p>
          <a:p>
            <a:endParaRPr lang="en-US" sz="1300" dirty="0"/>
          </a:p>
          <a:p>
            <a:r>
              <a:rPr lang="en-US" sz="1300" b="1" dirty="0" smtClean="0"/>
              <a:t>Transition</a:t>
            </a:r>
            <a:r>
              <a:rPr lang="en-US" sz="1300" dirty="0" smtClean="0"/>
              <a:t>: And now Maya </a:t>
            </a:r>
            <a:r>
              <a:rPr lang="en-US" sz="1300" dirty="0" smtClean="0"/>
              <a:t>will talk more about the federal circuit court cases.</a:t>
            </a:r>
            <a:endParaRPr lang="en-US" sz="1300" dirty="0"/>
          </a:p>
          <a:p>
            <a:endParaRPr lang="en-US" dirty="0"/>
          </a:p>
          <a:p>
            <a:endParaRPr lang="en-US" dirty="0"/>
          </a:p>
          <a:p>
            <a:endParaRPr lang="en-US" dirty="0"/>
          </a:p>
          <a:p>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6B495121-688E-4BE8-A917-CCAD4F982642}" type="slidenum">
              <a:rPr lang="en-US" smtClean="0"/>
              <a:t>6</a:t>
            </a:fld>
            <a:endParaRPr lang="en-US"/>
          </a:p>
        </p:txBody>
      </p:sp>
    </p:spTree>
    <p:extLst>
      <p:ext uri="{BB962C8B-B14F-4D97-AF65-F5344CB8AC3E}">
        <p14:creationId xmlns:p14="http://schemas.microsoft.com/office/powerpoint/2010/main" val="1268656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Maya</a:t>
            </a:r>
          </a:p>
          <a:p>
            <a:endParaRPr lang="en-US" dirty="0"/>
          </a:p>
        </p:txBody>
      </p:sp>
      <p:sp>
        <p:nvSpPr>
          <p:cNvPr id="4" name="Slide Number Placeholder 3"/>
          <p:cNvSpPr>
            <a:spLocks noGrp="1"/>
          </p:cNvSpPr>
          <p:nvPr>
            <p:ph type="sldNum" sz="quarter" idx="10"/>
          </p:nvPr>
        </p:nvSpPr>
        <p:spPr/>
        <p:txBody>
          <a:bodyPr/>
          <a:lstStyle/>
          <a:p>
            <a:fld id="{6B495121-688E-4BE8-A917-CCAD4F982642}" type="slidenum">
              <a:rPr lang="en-US" smtClean="0"/>
              <a:t>7</a:t>
            </a:fld>
            <a:endParaRPr lang="en-US"/>
          </a:p>
        </p:txBody>
      </p:sp>
    </p:spTree>
    <p:extLst>
      <p:ext uri="{BB962C8B-B14F-4D97-AF65-F5344CB8AC3E}">
        <p14:creationId xmlns:p14="http://schemas.microsoft.com/office/powerpoint/2010/main" val="2331593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B495121-688E-4BE8-A917-CCAD4F982642}" type="slidenum">
              <a:rPr lang="en-US" smtClean="0"/>
              <a:t>8</a:t>
            </a:fld>
            <a:endParaRPr lang="en-US" dirty="0"/>
          </a:p>
        </p:txBody>
      </p:sp>
    </p:spTree>
    <p:extLst>
      <p:ext uri="{BB962C8B-B14F-4D97-AF65-F5344CB8AC3E}">
        <p14:creationId xmlns:p14="http://schemas.microsoft.com/office/powerpoint/2010/main" val="320027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Judge Posner on the 7</a:t>
            </a:r>
            <a:r>
              <a:rPr lang="en-US" baseline="30000" dirty="0" smtClean="0"/>
              <a:t>th</a:t>
            </a:r>
            <a:r>
              <a:rPr lang="en-US" dirty="0" smtClean="0"/>
              <a:t> Circuit Court</a:t>
            </a:r>
            <a:r>
              <a:rPr lang="en-US" baseline="0" dirty="0" smtClean="0"/>
              <a:t> of Appeals</a:t>
            </a:r>
            <a:r>
              <a:rPr lang="en-US" dirty="0" smtClean="0"/>
              <a:t> delivered a very scathing opinion that eviscerated the state same-sex marriage bans in Wisconsin and Indiana.</a:t>
            </a:r>
          </a:p>
          <a:p>
            <a:endParaRPr lang="en-US" dirty="0"/>
          </a:p>
        </p:txBody>
      </p:sp>
      <p:sp>
        <p:nvSpPr>
          <p:cNvPr id="4" name="Slide Number Placeholder 3"/>
          <p:cNvSpPr>
            <a:spLocks noGrp="1"/>
          </p:cNvSpPr>
          <p:nvPr>
            <p:ph type="sldNum" sz="quarter" idx="10"/>
          </p:nvPr>
        </p:nvSpPr>
        <p:spPr/>
        <p:txBody>
          <a:bodyPr/>
          <a:lstStyle/>
          <a:p>
            <a:fld id="{6B495121-688E-4BE8-A917-CCAD4F982642}" type="slidenum">
              <a:rPr lang="en-US" smtClean="0"/>
              <a:t>9</a:t>
            </a:fld>
            <a:endParaRPr lang="en-US" dirty="0"/>
          </a:p>
        </p:txBody>
      </p:sp>
    </p:spTree>
    <p:extLst>
      <p:ext uri="{BB962C8B-B14F-4D97-AF65-F5344CB8AC3E}">
        <p14:creationId xmlns:p14="http://schemas.microsoft.com/office/powerpoint/2010/main" val="4042414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39D9E26-96DA-4159-93D6-4FEDACEE3AE5}" type="datetimeFigureOut">
              <a:rPr lang="en-US" smtClean="0"/>
              <a:t>09/23/2014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6683E0B-C850-4A4E-8BDA-850BB446391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9D9E26-96DA-4159-93D6-4FEDACEE3AE5}" type="datetimeFigureOut">
              <a:rPr lang="en-US" smtClean="0"/>
              <a:t>09/23/2014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6683E0B-C850-4A4E-8BDA-850BB446391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9D9E26-96DA-4159-93D6-4FEDACEE3AE5}" type="datetimeFigureOut">
              <a:rPr lang="en-US" smtClean="0"/>
              <a:t>09/23/2014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6683E0B-C850-4A4E-8BDA-850BB446391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9D9E26-96DA-4159-93D6-4FEDACEE3AE5}" type="datetimeFigureOut">
              <a:rPr lang="en-US" smtClean="0"/>
              <a:t>09/23/2014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6683E0B-C850-4A4E-8BDA-850BB4463910}"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39D9E26-96DA-4159-93D6-4FEDACEE3AE5}" type="datetimeFigureOut">
              <a:rPr lang="en-US" smtClean="0"/>
              <a:t>09/23/2014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6683E0B-C850-4A4E-8BDA-850BB4463910}"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39D9E26-96DA-4159-93D6-4FEDACEE3AE5}" type="datetimeFigureOut">
              <a:rPr lang="en-US" smtClean="0"/>
              <a:t>09/23/2014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6683E0B-C850-4A4E-8BDA-850BB4463910}"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39D9E26-96DA-4159-93D6-4FEDACEE3AE5}" type="datetimeFigureOut">
              <a:rPr lang="en-US" smtClean="0"/>
              <a:t>09/23/2014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6683E0B-C850-4A4E-8BDA-850BB446391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39D9E26-96DA-4159-93D6-4FEDACEE3AE5}" type="datetimeFigureOut">
              <a:rPr lang="en-US" smtClean="0"/>
              <a:t>09/23/2014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6683E0B-C850-4A4E-8BDA-850BB4463910}"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39D9E26-96DA-4159-93D6-4FEDACEE3AE5}" type="datetimeFigureOut">
              <a:rPr lang="en-US" smtClean="0"/>
              <a:t>09/23/2014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6683E0B-C850-4A4E-8BDA-850BB446391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39D9E26-96DA-4159-93D6-4FEDACEE3AE5}" type="datetimeFigureOut">
              <a:rPr lang="en-US" smtClean="0"/>
              <a:t>09/23/2014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6683E0B-C850-4A4E-8BDA-850BB446391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39D9E26-96DA-4159-93D6-4FEDACEE3AE5}" type="datetimeFigureOut">
              <a:rPr lang="en-US" smtClean="0"/>
              <a:t>09/23/2014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6683E0B-C850-4A4E-8BDA-850BB4463910}"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39D9E26-96DA-4159-93D6-4FEDACEE3AE5}" type="datetimeFigureOut">
              <a:rPr lang="en-US" smtClean="0"/>
              <a:t>09/23/2014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6683E0B-C850-4A4E-8BDA-850BB446391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vpaction@now.org" TargetMode="Externa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mailto:mrupert@nclrights.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eg"/><Relationship Id="rId10" Type="http://schemas.openxmlformats.org/officeDocument/2006/relationships/hyperlink" Target="mailto:vpaction@now.org" TargetMode="External"/><Relationship Id="rId4" Type="http://schemas.openxmlformats.org/officeDocument/2006/relationships/image" Target="../media/image10.jpeg"/><Relationship Id="rId9" Type="http://schemas.openxmlformats.org/officeDocument/2006/relationships/hyperlink" Target="mailto:field@now.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74776"/>
            <a:ext cx="7772400" cy="2590800"/>
          </a:xfrm>
        </p:spPr>
        <p:txBody>
          <a:bodyPr>
            <a:normAutofit/>
          </a:bodyPr>
          <a:lstStyle/>
          <a:p>
            <a:r>
              <a:rPr lang="en-US" sz="4000" dirty="0" smtClean="0"/>
              <a:t>Marriage Equality </a:t>
            </a:r>
            <a:r>
              <a:rPr lang="en-US" sz="4000" dirty="0" smtClean="0"/>
              <a:t>Webinar:  Courting Success</a:t>
            </a:r>
            <a:endParaRPr lang="en-US" sz="4000" dirty="0"/>
          </a:p>
        </p:txBody>
      </p:sp>
      <p:sp>
        <p:nvSpPr>
          <p:cNvPr id="3" name="Subtitle 2"/>
          <p:cNvSpPr>
            <a:spLocks noGrp="1"/>
          </p:cNvSpPr>
          <p:nvPr>
            <p:ph type="subTitle" idx="1"/>
          </p:nvPr>
        </p:nvSpPr>
        <p:spPr>
          <a:xfrm>
            <a:off x="685800" y="3657600"/>
            <a:ext cx="7772400" cy="1600200"/>
          </a:xfrm>
        </p:spPr>
        <p:txBody>
          <a:bodyPr>
            <a:normAutofit/>
          </a:bodyPr>
          <a:lstStyle/>
          <a:p>
            <a:r>
              <a:rPr lang="en-US" dirty="0" smtClean="0"/>
              <a:t>NOW Webinar</a:t>
            </a:r>
          </a:p>
          <a:p>
            <a:r>
              <a:rPr lang="en-US" dirty="0" smtClean="0"/>
              <a:t>September 23, 2014</a:t>
            </a:r>
          </a:p>
          <a:p>
            <a:pPr lvl="1" algn="r"/>
            <a:r>
              <a:rPr lang="en-US" dirty="0" smtClean="0"/>
              <a:t>www.now.org</a:t>
            </a:r>
            <a:endParaRPr lang="en-US" dirty="0"/>
          </a:p>
          <a:p>
            <a:endParaRPr lang="en-US" dirty="0"/>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304801"/>
            <a:ext cx="1752600" cy="1752600"/>
          </a:xfrm>
          <a:prstGeom prst="rect">
            <a:avLst/>
          </a:prstGeom>
        </p:spPr>
      </p:pic>
    </p:spTree>
    <p:extLst>
      <p:ext uri="{BB962C8B-B14F-4D97-AF65-F5344CB8AC3E}">
        <p14:creationId xmlns:p14="http://schemas.microsoft.com/office/powerpoint/2010/main" val="2413696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17637"/>
            <a:ext cx="4419600" cy="4525963"/>
          </a:xfrm>
        </p:spPr>
        <p:txBody>
          <a:bodyPr>
            <a:noAutofit/>
          </a:bodyPr>
          <a:lstStyle/>
          <a:p>
            <a:pPr marL="109728" indent="0" algn="ctr">
              <a:buNone/>
            </a:pPr>
            <a:r>
              <a:rPr lang="en-US" sz="2400" b="1" i="1" dirty="0"/>
              <a:t>Robicheaux v. </a:t>
            </a:r>
            <a:r>
              <a:rPr lang="en-US" sz="2400" b="1" i="1" dirty="0" smtClean="0"/>
              <a:t>George</a:t>
            </a:r>
          </a:p>
          <a:p>
            <a:pPr marL="109728" indent="0">
              <a:buNone/>
            </a:pPr>
            <a:r>
              <a:rPr lang="en-US" sz="2400" dirty="0"/>
              <a:t>On September 3</a:t>
            </a:r>
            <a:r>
              <a:rPr lang="en-US" sz="2400" dirty="0" smtClean="0"/>
              <a:t>, 2014, </a:t>
            </a:r>
            <a:r>
              <a:rPr lang="en-US" sz="2400" dirty="0"/>
              <a:t>U.S. District Judge Martin Feldman became the first federal judge since June 2013 to uphold marriage </a:t>
            </a:r>
            <a:r>
              <a:rPr lang="en-US" sz="2400" dirty="0" smtClean="0"/>
              <a:t>discrimination </a:t>
            </a:r>
            <a:r>
              <a:rPr lang="en-US" sz="2400" dirty="0"/>
              <a:t>and respect for </a:t>
            </a:r>
            <a:r>
              <a:rPr lang="en-US" sz="2400" dirty="0" smtClean="0"/>
              <a:t>same-sex marriages </a:t>
            </a:r>
            <a:r>
              <a:rPr lang="en-US" sz="2400" dirty="0"/>
              <a:t>performed in other states. </a:t>
            </a:r>
            <a:r>
              <a:rPr lang="en-US" sz="2400" dirty="0" smtClean="0"/>
              <a:t>Appeal to the 5</a:t>
            </a:r>
            <a:r>
              <a:rPr lang="en-US" sz="2400" baseline="30000" dirty="0" smtClean="0"/>
              <a:t>th</a:t>
            </a:r>
            <a:r>
              <a:rPr lang="en-US" sz="2400" dirty="0" smtClean="0"/>
              <a:t> Circuit Court of Appeals is pending.</a:t>
            </a:r>
            <a:endParaRPr lang="en-US" sz="2400" dirty="0"/>
          </a:p>
        </p:txBody>
      </p:sp>
      <p:sp>
        <p:nvSpPr>
          <p:cNvPr id="3" name="Title 2"/>
          <p:cNvSpPr>
            <a:spLocks noGrp="1"/>
          </p:cNvSpPr>
          <p:nvPr>
            <p:ph type="title"/>
          </p:nvPr>
        </p:nvSpPr>
        <p:spPr/>
        <p:txBody>
          <a:bodyPr/>
          <a:lstStyle/>
          <a:p>
            <a:r>
              <a:rPr lang="en-US" dirty="0" smtClean="0"/>
              <a:t>Louisiana:  A Loss and a Victory</a:t>
            </a:r>
            <a:endParaRPr lang="en-US" dirty="0"/>
          </a:p>
        </p:txBody>
      </p:sp>
      <p:sp>
        <p:nvSpPr>
          <p:cNvPr id="5" name="Content Placeholder 1"/>
          <p:cNvSpPr txBox="1">
            <a:spLocks/>
          </p:cNvSpPr>
          <p:nvPr/>
        </p:nvSpPr>
        <p:spPr>
          <a:xfrm>
            <a:off x="4419600" y="1417637"/>
            <a:ext cx="4724400" cy="49831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US" sz="2400" b="1" i="1" dirty="0" smtClean="0"/>
              <a:t>In </a:t>
            </a:r>
            <a:r>
              <a:rPr lang="en-US" sz="2400" b="1" i="1" dirty="0"/>
              <a:t>Re Costanza and Brewer</a:t>
            </a:r>
            <a:endParaRPr lang="en-US" sz="2400" b="1" dirty="0"/>
          </a:p>
          <a:p>
            <a:pPr marL="109728" indent="0">
              <a:buNone/>
            </a:pPr>
            <a:r>
              <a:rPr lang="en-US" sz="2400" dirty="0" smtClean="0"/>
              <a:t>On </a:t>
            </a:r>
            <a:r>
              <a:rPr lang="en-US" sz="2400" dirty="0"/>
              <a:t>September 22, 2014, Judge Edward Rubin of the 15th Judicial District </a:t>
            </a:r>
            <a:r>
              <a:rPr lang="en-US" sz="2400" dirty="0" smtClean="0"/>
              <a:t>Court ruled in favor</a:t>
            </a:r>
            <a:r>
              <a:rPr lang="en-US" sz="2400" dirty="0"/>
              <a:t> </a:t>
            </a:r>
            <a:r>
              <a:rPr lang="en-US" sz="2400" dirty="0" smtClean="0"/>
              <a:t>of the freedom to marry and declared Louisiana’s marriage ban unconstitutional.</a:t>
            </a:r>
            <a:endParaRPr lang="en-US" sz="2400" dirty="0"/>
          </a:p>
        </p:txBody>
      </p:sp>
    </p:spTree>
    <p:extLst>
      <p:ext uri="{BB962C8B-B14F-4D97-AF65-F5344CB8AC3E}">
        <p14:creationId xmlns:p14="http://schemas.microsoft.com/office/powerpoint/2010/main" val="909639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724400"/>
          </a:xfrm>
        </p:spPr>
        <p:txBody>
          <a:bodyPr>
            <a:normAutofit lnSpcReduction="10000"/>
          </a:bodyPr>
          <a:lstStyle/>
          <a:p>
            <a:r>
              <a:rPr lang="en-US" dirty="0" smtClean="0"/>
              <a:t>“Supreme </a:t>
            </a:r>
            <a:r>
              <a:rPr lang="en-US" dirty="0"/>
              <a:t>Court justices typically take up issues only when lower courts disagree. But in this case, even victors in the lower courts may want the high court to address the question — to settle the issue once and for all nationwide</a:t>
            </a:r>
            <a:r>
              <a:rPr lang="en-US" dirty="0" smtClean="0"/>
              <a:t>.”</a:t>
            </a:r>
          </a:p>
          <a:p>
            <a:endParaRPr lang="en-US" dirty="0" smtClean="0"/>
          </a:p>
          <a:p>
            <a:pPr lvl="1"/>
            <a:r>
              <a:rPr lang="en-US" sz="2800" dirty="0" smtClean="0"/>
              <a:t>Public opinion and the shift in American culture concerning same-sex marriage and identity appears to be playing a strong role in this socio-legal debate.</a:t>
            </a:r>
          </a:p>
          <a:p>
            <a:pPr marL="109728" indent="0">
              <a:buNone/>
            </a:pPr>
            <a:endParaRPr lang="en-US" dirty="0"/>
          </a:p>
        </p:txBody>
      </p:sp>
      <p:sp>
        <p:nvSpPr>
          <p:cNvPr id="3" name="Title 2"/>
          <p:cNvSpPr>
            <a:spLocks noGrp="1"/>
          </p:cNvSpPr>
          <p:nvPr>
            <p:ph type="title"/>
          </p:nvPr>
        </p:nvSpPr>
        <p:spPr>
          <a:xfrm>
            <a:off x="457200" y="274638"/>
            <a:ext cx="8229600" cy="1706562"/>
          </a:xfrm>
        </p:spPr>
        <p:txBody>
          <a:bodyPr>
            <a:normAutofit/>
          </a:bodyPr>
          <a:lstStyle/>
          <a:p>
            <a:r>
              <a:rPr lang="en-US" dirty="0" smtClean="0"/>
              <a:t>Fundamental Question for the U.S. Supreme Court</a:t>
            </a:r>
            <a:endParaRPr lang="en-US" dirty="0"/>
          </a:p>
        </p:txBody>
      </p:sp>
    </p:spTree>
    <p:extLst>
      <p:ext uri="{BB962C8B-B14F-4D97-AF65-F5344CB8AC3E}">
        <p14:creationId xmlns:p14="http://schemas.microsoft.com/office/powerpoint/2010/main" val="2202063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fontScale="92500"/>
          </a:bodyPr>
          <a:lstStyle/>
          <a:p>
            <a:r>
              <a:rPr lang="en-US" dirty="0" smtClean="0"/>
              <a:t>In an address to the University of Minnesota Law School, Justice Ginsburg highlighted the powerful “shift </a:t>
            </a:r>
            <a:r>
              <a:rPr lang="en-US" dirty="0"/>
              <a:t>in public perception of same-sex marriage that she attributes to gays and lesbians being more open about their </a:t>
            </a:r>
            <a:r>
              <a:rPr lang="en-US" dirty="0" smtClean="0"/>
              <a:t>relationships.”</a:t>
            </a:r>
          </a:p>
          <a:p>
            <a:endParaRPr lang="en-US" dirty="0" smtClean="0"/>
          </a:p>
          <a:p>
            <a:r>
              <a:rPr lang="en-US" dirty="0" smtClean="0"/>
              <a:t>She predicts that there will be some urgency for the U.S. Supreme Court to settle the question on same-sex marriage if the 6</a:t>
            </a:r>
            <a:r>
              <a:rPr lang="en-US" baseline="30000" dirty="0" smtClean="0"/>
              <a:t>th</a:t>
            </a:r>
            <a:r>
              <a:rPr lang="en-US" dirty="0" smtClean="0"/>
              <a:t> Circuit upholds state bans on same-sex for the pending cases on appeal in Kentucky, Michigan, Ohio, and Tennessee.</a:t>
            </a:r>
            <a:endParaRPr lang="en-US" dirty="0"/>
          </a:p>
        </p:txBody>
      </p:sp>
      <p:sp>
        <p:nvSpPr>
          <p:cNvPr id="3" name="Title 2"/>
          <p:cNvSpPr>
            <a:spLocks noGrp="1"/>
          </p:cNvSpPr>
          <p:nvPr>
            <p:ph type="title"/>
          </p:nvPr>
        </p:nvSpPr>
        <p:spPr/>
        <p:txBody>
          <a:bodyPr>
            <a:normAutofit fontScale="90000"/>
          </a:bodyPr>
          <a:lstStyle/>
          <a:p>
            <a:r>
              <a:rPr lang="en-US" dirty="0" smtClean="0"/>
              <a:t>Justice Ginsburg on Same-Sex Marriage Cases</a:t>
            </a:r>
            <a:endParaRPr lang="en-US" dirty="0"/>
          </a:p>
        </p:txBody>
      </p:sp>
    </p:spTree>
    <p:extLst>
      <p:ext uri="{BB962C8B-B14F-4D97-AF65-F5344CB8AC3E}">
        <p14:creationId xmlns:p14="http://schemas.microsoft.com/office/powerpoint/2010/main" val="3478333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2004 + </a:t>
            </a:r>
          </a:p>
          <a:p>
            <a:pPr lvl="1"/>
            <a:r>
              <a:rPr lang="en-US" dirty="0" smtClean="0"/>
              <a:t>Began with focus on education</a:t>
            </a:r>
          </a:p>
          <a:p>
            <a:pPr lvl="1"/>
            <a:r>
              <a:rPr lang="en-US" dirty="0" smtClean="0"/>
              <a:t>Legislative campaigns &amp; ballot initiatives</a:t>
            </a:r>
          </a:p>
          <a:p>
            <a:r>
              <a:rPr lang="en-US" dirty="0" smtClean="0"/>
              <a:t>2011-2013: Legislation &amp; ballot initiatives</a:t>
            </a:r>
          </a:p>
          <a:p>
            <a:pPr lvl="1"/>
            <a:r>
              <a:rPr lang="en-US" dirty="0" smtClean="0"/>
              <a:t>Active campaigns</a:t>
            </a:r>
          </a:p>
          <a:p>
            <a:pPr lvl="1"/>
            <a:r>
              <a:rPr lang="en-US" dirty="0" smtClean="0"/>
              <a:t>Other states: build public support	</a:t>
            </a:r>
          </a:p>
          <a:p>
            <a:pPr lvl="1"/>
            <a:r>
              <a:rPr lang="en-US" dirty="0" smtClean="0"/>
              <a:t>All: Respect for Marriage Act</a:t>
            </a:r>
          </a:p>
          <a:p>
            <a:r>
              <a:rPr lang="en-US" dirty="0" smtClean="0"/>
              <a:t>2013-2015: Courting Success</a:t>
            </a:r>
          </a:p>
          <a:p>
            <a:pPr lvl="1"/>
            <a:r>
              <a:rPr lang="en-US" dirty="0" smtClean="0"/>
              <a:t>Visibility</a:t>
            </a:r>
          </a:p>
          <a:p>
            <a:pPr lvl="1"/>
            <a:r>
              <a:rPr lang="en-US" dirty="0" smtClean="0"/>
              <a:t>Build public support </a:t>
            </a:r>
          </a:p>
          <a:p>
            <a:endParaRPr lang="en-US" dirty="0"/>
          </a:p>
        </p:txBody>
      </p:sp>
      <p:sp>
        <p:nvSpPr>
          <p:cNvPr id="3" name="Title 2"/>
          <p:cNvSpPr>
            <a:spLocks noGrp="1"/>
          </p:cNvSpPr>
          <p:nvPr>
            <p:ph type="title"/>
          </p:nvPr>
        </p:nvSpPr>
        <p:spPr>
          <a:xfrm>
            <a:off x="228600" y="274638"/>
            <a:ext cx="8686800" cy="1143000"/>
          </a:xfrm>
        </p:spPr>
        <p:txBody>
          <a:bodyPr>
            <a:normAutofit fontScale="90000"/>
          </a:bodyPr>
          <a:lstStyle/>
          <a:p>
            <a:r>
              <a:rPr lang="en-US" dirty="0" smtClean="0"/>
              <a:t>NOW Marriage Equality </a:t>
            </a:r>
            <a:br>
              <a:rPr lang="en-US" dirty="0" smtClean="0"/>
            </a:br>
            <a:r>
              <a:rPr lang="en-US" dirty="0" smtClean="0"/>
              <a:t>National Action Campaign Evolved</a:t>
            </a:r>
            <a:endParaRPr lang="en-US" dirty="0"/>
          </a:p>
        </p:txBody>
      </p:sp>
    </p:spTree>
    <p:extLst>
      <p:ext uri="{BB962C8B-B14F-4D97-AF65-F5344CB8AC3E}">
        <p14:creationId xmlns:p14="http://schemas.microsoft.com/office/powerpoint/2010/main" val="508035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95400"/>
            <a:ext cx="8229600" cy="5105400"/>
          </a:xfrm>
        </p:spPr>
        <p:txBody>
          <a:bodyPr>
            <a:normAutofit fontScale="92500"/>
          </a:bodyPr>
          <a:lstStyle/>
          <a:p>
            <a:pPr marL="457200" indent="-457200"/>
            <a:r>
              <a:rPr lang="en-US" dirty="0" smtClean="0"/>
              <a:t>State Legislation – </a:t>
            </a:r>
            <a:r>
              <a:rPr lang="en-US" i="1" dirty="0" smtClean="0"/>
              <a:t>get legislative sponsors, votes</a:t>
            </a:r>
            <a:endParaRPr lang="en-US" i="1" dirty="0"/>
          </a:p>
          <a:p>
            <a:pPr marL="685779" lvl="2" indent="-228593" defTabSz="914370">
              <a:buFont typeface="Arial" pitchFamily="34" charset="0"/>
              <a:buChar char="•"/>
              <a:defRPr/>
            </a:pPr>
            <a:r>
              <a:rPr lang="en-US" dirty="0" smtClean="0"/>
              <a:t>Lobby </a:t>
            </a:r>
            <a:r>
              <a:rPr lang="en-US" dirty="0"/>
              <a:t>legislators </a:t>
            </a:r>
            <a:r>
              <a:rPr lang="en-US" dirty="0" smtClean="0"/>
              <a:t>– visits, calls, email, twitter</a:t>
            </a:r>
          </a:p>
          <a:p>
            <a:pPr marL="685779" lvl="2" indent="-228593" defTabSz="914370">
              <a:buFont typeface="Arial" pitchFamily="34" charset="0"/>
              <a:buChar char="•"/>
              <a:defRPr/>
            </a:pPr>
            <a:r>
              <a:rPr lang="en-US" dirty="0" smtClean="0"/>
              <a:t>Get others to contact legislators - Phone banks, email</a:t>
            </a:r>
          </a:p>
          <a:p>
            <a:pPr marL="457200" lvl="1" indent="-457200" defTabSz="914370">
              <a:spcBef>
                <a:spcPts val="400"/>
              </a:spcBef>
              <a:buSzPct val="68000"/>
              <a:buFont typeface="Wingdings 3"/>
              <a:buChar char=""/>
              <a:defRPr/>
            </a:pPr>
            <a:r>
              <a:rPr lang="en-US" sz="2700" dirty="0" smtClean="0"/>
              <a:t>Ballot Initiatives - </a:t>
            </a:r>
            <a:r>
              <a:rPr lang="en-US" sz="2700" i="1" dirty="0" smtClean="0"/>
              <a:t>voters</a:t>
            </a:r>
            <a:endParaRPr lang="en-US" sz="2700" i="1" dirty="0"/>
          </a:p>
          <a:p>
            <a:pPr marL="685779" lvl="2" indent="-228593" defTabSz="914370">
              <a:buFont typeface="Arial" pitchFamily="34" charset="0"/>
              <a:buChar char="•"/>
              <a:defRPr/>
            </a:pPr>
            <a:r>
              <a:rPr lang="en-US" dirty="0" smtClean="0"/>
              <a:t>Petitions/checking petitions</a:t>
            </a:r>
            <a:endParaRPr lang="en-US" dirty="0"/>
          </a:p>
          <a:p>
            <a:pPr marL="685779" lvl="2" indent="-228593" defTabSz="914370">
              <a:buFont typeface="Arial" pitchFamily="34" charset="0"/>
              <a:buChar char="•"/>
              <a:defRPr/>
            </a:pPr>
            <a:r>
              <a:rPr lang="en-US" dirty="0"/>
              <a:t>Phone banks </a:t>
            </a:r>
          </a:p>
          <a:p>
            <a:pPr marL="685779" lvl="2" indent="-228593" defTabSz="914370">
              <a:buFont typeface="Arial" pitchFamily="34" charset="0"/>
              <a:buChar char="•"/>
              <a:defRPr/>
            </a:pPr>
            <a:r>
              <a:rPr lang="en-US" dirty="0" smtClean="0"/>
              <a:t>Canvassing </a:t>
            </a:r>
            <a:endParaRPr lang="en-US" dirty="0"/>
          </a:p>
          <a:p>
            <a:pPr marL="685779" lvl="2" indent="-228593" defTabSz="914370">
              <a:buFont typeface="Arial" pitchFamily="34" charset="0"/>
              <a:buChar char="•"/>
              <a:defRPr/>
            </a:pPr>
            <a:r>
              <a:rPr lang="en-US" dirty="0" smtClean="0"/>
              <a:t>Public education</a:t>
            </a:r>
          </a:p>
          <a:p>
            <a:pPr marL="685779" lvl="2" indent="-228593" defTabSz="914370">
              <a:buFont typeface="Arial" pitchFamily="34" charset="0"/>
              <a:buChar char="•"/>
              <a:defRPr/>
            </a:pPr>
            <a:r>
              <a:rPr lang="en-US" dirty="0" smtClean="0"/>
              <a:t>Get Out the Vote</a:t>
            </a:r>
          </a:p>
          <a:p>
            <a:pPr marL="457200" lvl="1" indent="-457200" defTabSz="914370">
              <a:spcBef>
                <a:spcPts val="400"/>
              </a:spcBef>
              <a:buSzPct val="68000"/>
              <a:buFont typeface="Wingdings 3"/>
              <a:buChar char=""/>
              <a:defRPr/>
            </a:pPr>
            <a:r>
              <a:rPr lang="en-US" sz="2700" dirty="0" smtClean="0"/>
              <a:t>Both-</a:t>
            </a:r>
            <a:r>
              <a:rPr lang="en-US" sz="2700" i="1" dirty="0" smtClean="0"/>
              <a:t>Show/build support</a:t>
            </a:r>
            <a:endParaRPr lang="en-US" sz="2700" i="1" dirty="0"/>
          </a:p>
          <a:p>
            <a:pPr marL="685779" lvl="2" indent="-228593" defTabSz="914370">
              <a:buFont typeface="Arial" pitchFamily="34" charset="0"/>
              <a:buChar char="•"/>
              <a:defRPr/>
            </a:pPr>
            <a:r>
              <a:rPr lang="en-US" dirty="0"/>
              <a:t>Demonstrations/Rallies</a:t>
            </a:r>
          </a:p>
          <a:p>
            <a:pPr marL="685779" lvl="2" indent="-228593" defTabSz="914370">
              <a:buFont typeface="Arial" pitchFamily="34" charset="0"/>
              <a:buChar char="•"/>
              <a:defRPr/>
            </a:pPr>
            <a:r>
              <a:rPr lang="en-US" dirty="0" smtClean="0"/>
              <a:t>Visibility – buttons, signs, tabling</a:t>
            </a:r>
          </a:p>
          <a:p>
            <a:pPr marL="685779" lvl="2" indent="-228593" defTabSz="914370">
              <a:buFont typeface="Arial" pitchFamily="34" charset="0"/>
              <a:buChar char="•"/>
              <a:defRPr/>
            </a:pPr>
            <a:r>
              <a:rPr lang="en-US" dirty="0" smtClean="0"/>
              <a:t>Social media/email</a:t>
            </a:r>
          </a:p>
          <a:p>
            <a:pPr marL="685779" lvl="2" indent="-228593" defTabSz="914370">
              <a:buFont typeface="Arial" pitchFamily="34" charset="0"/>
              <a:buChar char="•"/>
              <a:defRPr/>
            </a:pPr>
            <a:r>
              <a:rPr lang="en-US" dirty="0" smtClean="0"/>
              <a:t>Letters to the editor</a:t>
            </a:r>
            <a:endParaRPr lang="en-US" dirty="0"/>
          </a:p>
          <a:p>
            <a:pPr marL="448035" lvl="1" indent="-228593" defTabSz="914370">
              <a:buFont typeface="Arial" pitchFamily="34" charset="0"/>
              <a:buChar char="•"/>
              <a:defRPr/>
            </a:pPr>
            <a:endParaRPr lang="en-US" dirty="0"/>
          </a:p>
          <a:p>
            <a:endParaRPr lang="en-US" dirty="0"/>
          </a:p>
        </p:txBody>
      </p:sp>
      <p:sp>
        <p:nvSpPr>
          <p:cNvPr id="3" name="Title 2"/>
          <p:cNvSpPr>
            <a:spLocks noGrp="1"/>
          </p:cNvSpPr>
          <p:nvPr>
            <p:ph type="title"/>
          </p:nvPr>
        </p:nvSpPr>
        <p:spPr>
          <a:xfrm>
            <a:off x="457200" y="381000"/>
            <a:ext cx="8534400" cy="1143000"/>
          </a:xfrm>
        </p:spPr>
        <p:txBody>
          <a:bodyPr>
            <a:normAutofit/>
          </a:bodyPr>
          <a:lstStyle/>
          <a:p>
            <a:r>
              <a:rPr lang="en-US" sz="3200" dirty="0" smtClean="0"/>
              <a:t>2011-2013:Legislation </a:t>
            </a:r>
            <a:r>
              <a:rPr lang="en-US" sz="3200" dirty="0"/>
              <a:t>&amp; </a:t>
            </a:r>
            <a:r>
              <a:rPr lang="en-US" sz="3200" dirty="0" smtClean="0"/>
              <a:t>Ballot </a:t>
            </a:r>
            <a:r>
              <a:rPr lang="en-US" sz="3200" dirty="0"/>
              <a:t>I</a:t>
            </a:r>
            <a:r>
              <a:rPr lang="en-US" sz="3200" dirty="0" smtClean="0"/>
              <a:t>nitiatives</a:t>
            </a:r>
            <a:endParaRPr lang="en-US" sz="3200" dirty="0"/>
          </a:p>
        </p:txBody>
      </p:sp>
    </p:spTree>
    <p:extLst>
      <p:ext uri="{BB962C8B-B14F-4D97-AF65-F5344CB8AC3E}">
        <p14:creationId xmlns:p14="http://schemas.microsoft.com/office/powerpoint/2010/main" val="1380932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Court Case </a:t>
            </a:r>
          </a:p>
          <a:p>
            <a:pPr lvl="1"/>
            <a:r>
              <a:rPr lang="en-US" dirty="0" smtClean="0"/>
              <a:t>Sign on to amicus brief</a:t>
            </a:r>
            <a:endParaRPr lang="en-US" dirty="0"/>
          </a:p>
          <a:p>
            <a:r>
              <a:rPr lang="en-US" dirty="0" smtClean="0"/>
              <a:t>Show visible support</a:t>
            </a:r>
          </a:p>
          <a:p>
            <a:pPr lvl="1"/>
            <a:r>
              <a:rPr lang="en-US" dirty="0" smtClean="0"/>
              <a:t>Demonstrations/rallies</a:t>
            </a:r>
            <a:endParaRPr lang="en-US" dirty="0"/>
          </a:p>
          <a:p>
            <a:pPr lvl="1"/>
            <a:r>
              <a:rPr lang="en-US" dirty="0"/>
              <a:t>Pride events</a:t>
            </a:r>
          </a:p>
          <a:p>
            <a:r>
              <a:rPr lang="en-US" dirty="0" smtClean="0"/>
              <a:t>Increase favorable public opinion</a:t>
            </a:r>
          </a:p>
          <a:p>
            <a:pPr lvl="1"/>
            <a:r>
              <a:rPr lang="en-US" dirty="0" smtClean="0"/>
              <a:t>Workshops, panels, forums</a:t>
            </a:r>
          </a:p>
          <a:p>
            <a:pPr lvl="1"/>
            <a:r>
              <a:rPr lang="en-US" dirty="0" smtClean="0"/>
              <a:t>Tabling</a:t>
            </a:r>
          </a:p>
          <a:p>
            <a:pPr lvl="1"/>
            <a:r>
              <a:rPr lang="en-US" dirty="0" smtClean="0"/>
              <a:t>Letters to the editor</a:t>
            </a:r>
          </a:p>
          <a:p>
            <a:pPr lvl="1"/>
            <a:r>
              <a:rPr lang="en-US" dirty="0" smtClean="0"/>
              <a:t>Social media</a:t>
            </a:r>
          </a:p>
          <a:p>
            <a:pPr lvl="1"/>
            <a:r>
              <a:rPr lang="en-US" dirty="0" smtClean="0"/>
              <a:t>Conversations with family, friends, neighbors</a:t>
            </a:r>
          </a:p>
          <a:p>
            <a:pPr lvl="1"/>
            <a:r>
              <a:rPr lang="en-US" dirty="0" smtClean="0"/>
              <a:t>Phone calls </a:t>
            </a:r>
          </a:p>
          <a:p>
            <a:pPr lvl="1"/>
            <a:endParaRPr lang="en-US" dirty="0"/>
          </a:p>
        </p:txBody>
      </p:sp>
      <p:sp>
        <p:nvSpPr>
          <p:cNvPr id="3" name="Title 2"/>
          <p:cNvSpPr>
            <a:spLocks noGrp="1"/>
          </p:cNvSpPr>
          <p:nvPr>
            <p:ph type="title"/>
          </p:nvPr>
        </p:nvSpPr>
        <p:spPr/>
        <p:txBody>
          <a:bodyPr>
            <a:normAutofit/>
          </a:bodyPr>
          <a:lstStyle/>
          <a:p>
            <a:r>
              <a:rPr lang="en-US" sz="3200" dirty="0" smtClean="0"/>
              <a:t>2013-2015: Building Public Support</a:t>
            </a:r>
            <a:br>
              <a:rPr lang="en-US" sz="3200" dirty="0" smtClean="0"/>
            </a:br>
            <a:r>
              <a:rPr lang="en-US" sz="3200" dirty="0" smtClean="0"/>
              <a:t>		                 …</a:t>
            </a:r>
            <a:r>
              <a:rPr lang="en-US" sz="3200" dirty="0"/>
              <a:t>C</a:t>
            </a:r>
            <a:r>
              <a:rPr lang="en-US" sz="3200" i="1" dirty="0"/>
              <a:t>ourting Success</a:t>
            </a:r>
            <a:endParaRPr lang="en-US" sz="3200" dirty="0"/>
          </a:p>
        </p:txBody>
      </p:sp>
      <p:pic>
        <p:nvPicPr>
          <p:cNvPr id="4" name="Picture 4" descr="http://sphotos-a.xx.fbcdn.net/hphotos-ash3/c0.0.403.403/p403x403/544305_218733708269823_1926253142_n.jpg"/>
          <p:cNvPicPr>
            <a:picLocks noChangeAspect="1" noChangeArrowheads="1"/>
          </p:cNvPicPr>
          <p:nvPr/>
        </p:nvPicPr>
        <p:blipFill rotWithShape="1">
          <a:blip r:embed="rId3">
            <a:extLst>
              <a:ext uri="{28A0092B-C50C-407E-A947-70E740481C1C}">
                <a14:useLocalDpi xmlns:a14="http://schemas.microsoft.com/office/drawing/2010/main" val="0"/>
              </a:ext>
            </a:extLst>
          </a:blip>
          <a:srcRect t="30441" b="15247"/>
          <a:stretch/>
        </p:blipFill>
        <p:spPr bwMode="auto">
          <a:xfrm>
            <a:off x="6172200" y="1490418"/>
            <a:ext cx="2819400" cy="153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717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Why do same-sex couples want to get married? </a:t>
            </a:r>
          </a:p>
          <a:p>
            <a:pPr lvl="1"/>
            <a:r>
              <a:rPr lang="en-US" dirty="0" smtClean="0"/>
              <a:t>A)  For rights and benefits?</a:t>
            </a:r>
          </a:p>
          <a:p>
            <a:pPr lvl="1"/>
            <a:r>
              <a:rPr lang="en-US" dirty="0" smtClean="0"/>
              <a:t>B)  To acknowledge love and commitment?</a:t>
            </a:r>
            <a:endParaRPr lang="en-US" dirty="0"/>
          </a:p>
        </p:txBody>
      </p:sp>
      <p:sp>
        <p:nvSpPr>
          <p:cNvPr id="3" name="Title 2"/>
          <p:cNvSpPr>
            <a:spLocks noGrp="1"/>
          </p:cNvSpPr>
          <p:nvPr>
            <p:ph type="title"/>
          </p:nvPr>
        </p:nvSpPr>
        <p:spPr/>
        <p:txBody>
          <a:bodyPr/>
          <a:lstStyle/>
          <a:p>
            <a:r>
              <a:rPr lang="en-US" dirty="0" smtClean="0"/>
              <a:t>Messaging – Why?</a:t>
            </a:r>
            <a:endParaRPr lang="en-US" dirty="0"/>
          </a:p>
        </p:txBody>
      </p:sp>
    </p:spTree>
    <p:extLst>
      <p:ext uri="{BB962C8B-B14F-4D97-AF65-F5344CB8AC3E}">
        <p14:creationId xmlns:p14="http://schemas.microsoft.com/office/powerpoint/2010/main" val="1628918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endParaRPr lang="en-US" dirty="0" smtClean="0"/>
          </a:p>
          <a:p>
            <a:pPr marL="109728" lvl="1" indent="0">
              <a:spcBef>
                <a:spcPts val="400"/>
              </a:spcBef>
              <a:buSzPct val="68000"/>
              <a:buNone/>
            </a:pPr>
            <a:r>
              <a:rPr lang="en-US" sz="2400" dirty="0"/>
              <a:t>60% who said </a:t>
            </a:r>
            <a:r>
              <a:rPr lang="en-US" sz="2400" b="1" dirty="0"/>
              <a:t>“Rights and benefits” </a:t>
            </a:r>
            <a:r>
              <a:rPr lang="en-US" sz="2400" dirty="0"/>
              <a:t>were </a:t>
            </a:r>
            <a:r>
              <a:rPr lang="en-US" sz="2400" dirty="0" smtClean="0"/>
              <a:t/>
            </a:r>
            <a:br>
              <a:rPr lang="en-US" sz="2400" dirty="0" smtClean="0"/>
            </a:br>
            <a:r>
              <a:rPr lang="en-US" sz="2400" b="1" dirty="0" smtClean="0"/>
              <a:t>uncomfortable</a:t>
            </a:r>
            <a:r>
              <a:rPr lang="en-US" sz="2400" dirty="0" smtClean="0"/>
              <a:t> </a:t>
            </a:r>
            <a:r>
              <a:rPr lang="en-US" sz="2400" dirty="0"/>
              <a:t>with marriage equality</a:t>
            </a:r>
          </a:p>
          <a:p>
            <a:pPr lvl="1"/>
            <a:endParaRPr lang="en-US" dirty="0"/>
          </a:p>
          <a:p>
            <a:pPr marL="109728" lvl="1" indent="0" algn="r">
              <a:spcBef>
                <a:spcPts val="400"/>
              </a:spcBef>
              <a:buSzPct val="68000"/>
              <a:buNone/>
            </a:pPr>
            <a:endParaRPr lang="en-US" dirty="0" smtClean="0"/>
          </a:p>
          <a:p>
            <a:pPr marL="109728" lvl="1" indent="0" algn="r">
              <a:spcBef>
                <a:spcPts val="400"/>
              </a:spcBef>
              <a:buSzPct val="68000"/>
              <a:buNone/>
            </a:pPr>
            <a:endParaRPr lang="en-US" dirty="0"/>
          </a:p>
          <a:p>
            <a:pPr marL="109728" lvl="1" indent="0" algn="r">
              <a:spcBef>
                <a:spcPts val="400"/>
              </a:spcBef>
              <a:buSzPct val="68000"/>
              <a:buNone/>
            </a:pPr>
            <a:r>
              <a:rPr lang="en-US" sz="2400" dirty="0" smtClean="0"/>
              <a:t>60</a:t>
            </a:r>
            <a:r>
              <a:rPr lang="en-US" sz="2400" dirty="0"/>
              <a:t>% who said </a:t>
            </a:r>
            <a:r>
              <a:rPr lang="en-US" sz="2400" b="1" dirty="0"/>
              <a:t>“Love and commitment” </a:t>
            </a:r>
            <a:r>
              <a:rPr lang="en-US" sz="2400" dirty="0"/>
              <a:t>were </a:t>
            </a:r>
            <a:r>
              <a:rPr lang="en-US" sz="2400" b="1" dirty="0"/>
              <a:t>comfortable</a:t>
            </a:r>
            <a:r>
              <a:rPr lang="en-US" sz="2400" dirty="0"/>
              <a:t> with marriage equality</a:t>
            </a:r>
          </a:p>
          <a:p>
            <a:endParaRPr lang="en-US" dirty="0"/>
          </a:p>
        </p:txBody>
      </p:sp>
      <p:sp>
        <p:nvSpPr>
          <p:cNvPr id="3" name="Title 2"/>
          <p:cNvSpPr>
            <a:spLocks noGrp="1"/>
          </p:cNvSpPr>
          <p:nvPr>
            <p:ph type="title"/>
          </p:nvPr>
        </p:nvSpPr>
        <p:spPr/>
        <p:txBody>
          <a:bodyPr>
            <a:normAutofit fontScale="90000"/>
          </a:bodyPr>
          <a:lstStyle/>
          <a:p>
            <a:r>
              <a:rPr lang="en-US" dirty="0" smtClean="0"/>
              <a:t>Messaging – Love &amp; Commitment	</a:t>
            </a:r>
            <a:endParaRPr lang="en-US" dirty="0"/>
          </a:p>
        </p:txBody>
      </p:sp>
      <p:pic>
        <p:nvPicPr>
          <p:cNvPr id="1026" name="Picture 2" descr="C:\Users\bonnieg\AppData\Local\Microsoft\Windows\Temporary Internet Files\Content.IE5\4PWYH3CQ\MC90042317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039" y="3429000"/>
            <a:ext cx="1827886" cy="182788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onnieg\AppData\Local\Microsoft\Windows\Temporary Internet Files\Content.IE5\DB4LEF0H\MC90042316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2216" y="1447800"/>
            <a:ext cx="1617574" cy="1617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474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500" dirty="0" smtClean="0"/>
              <a:t>DOMA</a:t>
            </a:r>
            <a:r>
              <a:rPr lang="en-US" sz="3000" dirty="0" smtClean="0"/>
              <a:t> </a:t>
            </a:r>
          </a:p>
          <a:p>
            <a:pPr lvl="1"/>
            <a:r>
              <a:rPr lang="en-US" sz="2100" dirty="0" smtClean="0"/>
              <a:t>On June 26, 2013, the U.S. Supreme Court struck down the portion of the Defense of Marriage Act (DOMA) that prohibits the federal government from recognizing same-sex marriages in the landmark decision </a:t>
            </a:r>
            <a:r>
              <a:rPr lang="en-US" sz="2100" i="1" dirty="0" smtClean="0"/>
              <a:t>U.S. v. Windsor</a:t>
            </a:r>
            <a:endParaRPr lang="en-US" sz="2100" dirty="0" smtClean="0"/>
          </a:p>
          <a:p>
            <a:pPr lvl="1"/>
            <a:r>
              <a:rPr lang="en-US" sz="2100" dirty="0" smtClean="0"/>
              <a:t>This was a huge victory, but it’s important to remember a few additional points:</a:t>
            </a:r>
          </a:p>
          <a:p>
            <a:pPr lvl="2"/>
            <a:r>
              <a:rPr lang="en-US" sz="1900" dirty="0" smtClean="0"/>
              <a:t>This only struck down a portion of the Defense of Marriage Act and does not impact how states recognize marriages legally performed in other states.</a:t>
            </a:r>
          </a:p>
          <a:p>
            <a:pPr lvl="2"/>
            <a:r>
              <a:rPr lang="en-US" sz="1900" dirty="0"/>
              <a:t>The federal government recognizing marriages that state governments don’t recognize creates an entirely new set of issues for same-sex couples and families. </a:t>
            </a:r>
          </a:p>
          <a:p>
            <a:pPr lvl="2"/>
            <a:r>
              <a:rPr lang="en-US" sz="1900" dirty="0"/>
              <a:t>Many rights and benefits are conferred based on the state where a couple lives, not where they were married. </a:t>
            </a:r>
          </a:p>
          <a:p>
            <a:pPr lvl="2"/>
            <a:endParaRPr lang="en-US" dirty="0" smtClean="0"/>
          </a:p>
        </p:txBody>
      </p:sp>
      <p:sp>
        <p:nvSpPr>
          <p:cNvPr id="3" name="Title 2"/>
          <p:cNvSpPr>
            <a:spLocks noGrp="1"/>
          </p:cNvSpPr>
          <p:nvPr>
            <p:ph type="title"/>
          </p:nvPr>
        </p:nvSpPr>
        <p:spPr/>
        <p:txBody>
          <a:bodyPr>
            <a:normAutofit/>
          </a:bodyPr>
          <a:lstStyle/>
          <a:p>
            <a:r>
              <a:rPr lang="en-US" dirty="0" smtClean="0"/>
              <a:t>Federal Legislation &amp; Policy	</a:t>
            </a:r>
            <a:endParaRPr lang="en-US" dirty="0"/>
          </a:p>
        </p:txBody>
      </p:sp>
    </p:spTree>
    <p:extLst>
      <p:ext uri="{BB962C8B-B14F-4D97-AF65-F5344CB8AC3E}">
        <p14:creationId xmlns:p14="http://schemas.microsoft.com/office/powerpoint/2010/main" val="597810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State of Celebration versus State of Residency</a:t>
            </a:r>
          </a:p>
          <a:p>
            <a:pPr lvl="1"/>
            <a:r>
              <a:rPr lang="en-US" sz="2100" dirty="0" smtClean="0"/>
              <a:t>For many federal laws that depend on marital status, the relevant consideration is where a marriage took place (state of celebration) as opposed to where the couple lives (state of residency)</a:t>
            </a:r>
          </a:p>
          <a:p>
            <a:pPr lvl="1"/>
            <a:r>
              <a:rPr lang="en-US" sz="2100" dirty="0" smtClean="0"/>
              <a:t>For example, immigration law allows a U.S. citizen to sponsor a same-sex foreign partner for citizenship as long as they were married in a state where it was legal.</a:t>
            </a:r>
          </a:p>
          <a:p>
            <a:pPr lvl="1"/>
            <a:r>
              <a:rPr lang="en-US" sz="2100" dirty="0" smtClean="0"/>
              <a:t>However, social security benefits are conferred to a surviving spouse based on whether their marriage is legally recognized in their state of residence. So if a couple is married in D.C., and then retires in Florida, and one of them passes away, the surviving spouse will NOT be treated as a spouse for social security benefits.</a:t>
            </a:r>
          </a:p>
          <a:p>
            <a:pPr lvl="1"/>
            <a:r>
              <a:rPr lang="en-US" sz="2100" dirty="0" smtClean="0"/>
              <a:t>VA benefits for veterans and their spouses are likewise based on place of residence. </a:t>
            </a:r>
          </a:p>
        </p:txBody>
      </p:sp>
      <p:sp>
        <p:nvSpPr>
          <p:cNvPr id="3" name="Title 2"/>
          <p:cNvSpPr>
            <a:spLocks noGrp="1"/>
          </p:cNvSpPr>
          <p:nvPr>
            <p:ph type="title"/>
          </p:nvPr>
        </p:nvSpPr>
        <p:spPr/>
        <p:txBody>
          <a:bodyPr>
            <a:normAutofit/>
          </a:bodyPr>
          <a:lstStyle/>
          <a:p>
            <a:r>
              <a:rPr lang="en-US" dirty="0" smtClean="0"/>
              <a:t>Federal Legislation &amp; Policy	</a:t>
            </a:r>
            <a:endParaRPr lang="en-US" dirty="0"/>
          </a:p>
        </p:txBody>
      </p:sp>
    </p:spTree>
    <p:extLst>
      <p:ext uri="{BB962C8B-B14F-4D97-AF65-F5344CB8AC3E}">
        <p14:creationId xmlns:p14="http://schemas.microsoft.com/office/powerpoint/2010/main" val="538050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4638"/>
            <a:ext cx="8229600" cy="1143000"/>
          </a:xfrm>
        </p:spPr>
        <p:txBody>
          <a:bodyPr/>
          <a:lstStyle/>
          <a:p>
            <a:r>
              <a:rPr lang="en-US" dirty="0" smtClean="0"/>
              <a:t>	Presenters</a:t>
            </a:r>
            <a:endParaRPr lang="en-US" dirty="0"/>
          </a:p>
        </p:txBody>
      </p:sp>
      <p:sp>
        <p:nvSpPr>
          <p:cNvPr id="5" name="Rectangle 5"/>
          <p:cNvSpPr>
            <a:spLocks noChangeArrowheads="1"/>
          </p:cNvSpPr>
          <p:nvPr/>
        </p:nvSpPr>
        <p:spPr bwMode="auto">
          <a:xfrm>
            <a:off x="609600" y="4171295"/>
            <a:ext cx="256993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t>Bonnie Grabenhofer </a:t>
            </a:r>
            <a:endParaRPr lang="en-US" dirty="0"/>
          </a:p>
          <a:p>
            <a:r>
              <a:rPr lang="en-US" dirty="0"/>
              <a:t>NOW </a:t>
            </a:r>
            <a:r>
              <a:rPr lang="en-US" dirty="0" smtClean="0"/>
              <a:t>VP Action</a:t>
            </a:r>
            <a:endParaRPr lang="en-US" dirty="0"/>
          </a:p>
          <a:p>
            <a:r>
              <a:rPr lang="en-US" dirty="0" smtClean="0">
                <a:hlinkClick r:id="rId3"/>
              </a:rPr>
              <a:t>vpaction@now.org</a:t>
            </a:r>
            <a:r>
              <a:rPr lang="en-US" dirty="0" smtClean="0"/>
              <a:t> </a:t>
            </a:r>
            <a:endParaRPr lang="en-US" dirty="0"/>
          </a:p>
        </p:txBody>
      </p:sp>
      <p:sp>
        <p:nvSpPr>
          <p:cNvPr id="8" name="Rectangle 5"/>
          <p:cNvSpPr>
            <a:spLocks noChangeArrowheads="1"/>
          </p:cNvSpPr>
          <p:nvPr/>
        </p:nvSpPr>
        <p:spPr bwMode="auto">
          <a:xfrm>
            <a:off x="3522974" y="4171295"/>
            <a:ext cx="272542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t>Maya Rupert </a:t>
            </a:r>
            <a:endParaRPr lang="en-US" dirty="0"/>
          </a:p>
          <a:p>
            <a:r>
              <a:rPr lang="en-US" dirty="0" smtClean="0"/>
              <a:t>Policy Director</a:t>
            </a:r>
          </a:p>
          <a:p>
            <a:r>
              <a:rPr lang="en-US" dirty="0" smtClean="0"/>
              <a:t>National Center for </a:t>
            </a:r>
            <a:br>
              <a:rPr lang="en-US" dirty="0" smtClean="0"/>
            </a:br>
            <a:r>
              <a:rPr lang="en-US" dirty="0" smtClean="0"/>
              <a:t>Lesbian Rights</a:t>
            </a:r>
            <a:endParaRPr lang="en-US" dirty="0"/>
          </a:p>
          <a:p>
            <a:r>
              <a:rPr lang="en-US" dirty="0" smtClean="0">
                <a:hlinkClick r:id="rId4"/>
              </a:rPr>
              <a:t>mrupert@nclrights.org</a:t>
            </a:r>
            <a:endParaRPr lang="en-US" dirty="0" smtClean="0"/>
          </a:p>
          <a:p>
            <a:endParaRPr lang="en-US" dirty="0"/>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358" y="1487424"/>
            <a:ext cx="1837178" cy="2458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8482" y="1487424"/>
            <a:ext cx="1638879" cy="2458319"/>
          </a:xfrm>
          <a:prstGeom prst="rect">
            <a:avLst/>
          </a:prstGeom>
        </p:spPr>
      </p:pic>
      <p:sp>
        <p:nvSpPr>
          <p:cNvPr id="14" name="Rectangle 5"/>
          <p:cNvSpPr>
            <a:spLocks noChangeArrowheads="1"/>
          </p:cNvSpPr>
          <p:nvPr/>
        </p:nvSpPr>
        <p:spPr bwMode="auto">
          <a:xfrm>
            <a:off x="6400800" y="4171295"/>
            <a:ext cx="255069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t>Kristina </a:t>
            </a:r>
            <a:r>
              <a:rPr lang="en-US" dirty="0" err="1" smtClean="0"/>
              <a:t>Romines</a:t>
            </a:r>
            <a:r>
              <a:rPr lang="en-US" dirty="0" smtClean="0"/>
              <a:t> </a:t>
            </a:r>
            <a:endParaRPr lang="en-US" dirty="0"/>
          </a:p>
          <a:p>
            <a:r>
              <a:rPr lang="en-US" dirty="0"/>
              <a:t>NOW </a:t>
            </a:r>
            <a:r>
              <a:rPr lang="en-US" dirty="0" smtClean="0"/>
              <a:t>Field Organizer</a:t>
            </a:r>
            <a:endParaRPr lang="en-US" dirty="0"/>
          </a:p>
          <a:p>
            <a:r>
              <a:rPr lang="en-US" dirty="0" smtClean="0">
                <a:hlinkClick r:id="rId3"/>
              </a:rPr>
              <a:t>field@now.org</a:t>
            </a:r>
            <a:r>
              <a:rPr lang="en-US" dirty="0" smtClean="0"/>
              <a:t> </a:t>
            </a:r>
            <a:endParaRPr lang="en-US" dirty="0"/>
          </a:p>
        </p:txBody>
      </p:sp>
      <p:pic>
        <p:nvPicPr>
          <p:cNvPr id="15"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4399" y="1487424"/>
            <a:ext cx="1635201" cy="2458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143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Policy and Legislative Solutions</a:t>
            </a:r>
          </a:p>
          <a:p>
            <a:pPr lvl="1"/>
            <a:r>
              <a:rPr lang="en-US" dirty="0" smtClean="0"/>
              <a:t>Many federal policies and regulations that are dependent upon marital status can be amended by agencies without an act of Congress.</a:t>
            </a:r>
          </a:p>
          <a:p>
            <a:pPr lvl="1"/>
            <a:r>
              <a:rPr lang="en-US" dirty="0" smtClean="0"/>
              <a:t>For example, the Family </a:t>
            </a:r>
            <a:r>
              <a:rPr lang="en-US" dirty="0"/>
              <a:t>and Medical Leave Act (FMLA) entitles eligible employees of covered employers to take unpaid, job-protected leave for specified family and medical reasons. The FMLA also includes certain military family leave provisions.</a:t>
            </a:r>
          </a:p>
          <a:p>
            <a:pPr lvl="1"/>
            <a:r>
              <a:rPr lang="en-US" dirty="0"/>
              <a:t>The Department of Labor has published a Notice of Proposed Rulemaking (NPRM) to revise the definition of spouse under the FMLA in light </a:t>
            </a:r>
            <a:r>
              <a:rPr lang="en-US" dirty="0" smtClean="0"/>
              <a:t>of the </a:t>
            </a:r>
            <a:r>
              <a:rPr lang="en-US" i="1" dirty="0" smtClean="0"/>
              <a:t>Windsor </a:t>
            </a:r>
            <a:r>
              <a:rPr lang="en-US" dirty="0" smtClean="0"/>
              <a:t>decision.</a:t>
            </a:r>
          </a:p>
        </p:txBody>
      </p:sp>
      <p:sp>
        <p:nvSpPr>
          <p:cNvPr id="3" name="Title 2"/>
          <p:cNvSpPr>
            <a:spLocks noGrp="1"/>
          </p:cNvSpPr>
          <p:nvPr>
            <p:ph type="title"/>
          </p:nvPr>
        </p:nvSpPr>
        <p:spPr/>
        <p:txBody>
          <a:bodyPr>
            <a:normAutofit/>
          </a:bodyPr>
          <a:lstStyle/>
          <a:p>
            <a:r>
              <a:rPr lang="en-US" dirty="0" smtClean="0"/>
              <a:t>Federal Legislation &amp; Policy	</a:t>
            </a:r>
            <a:endParaRPr lang="en-US" dirty="0"/>
          </a:p>
        </p:txBody>
      </p:sp>
    </p:spTree>
    <p:extLst>
      <p:ext uri="{BB962C8B-B14F-4D97-AF65-F5344CB8AC3E}">
        <p14:creationId xmlns:p14="http://schemas.microsoft.com/office/powerpoint/2010/main" val="4290606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Respect </a:t>
            </a:r>
            <a:r>
              <a:rPr lang="en-US" dirty="0"/>
              <a:t>for Marriage Act</a:t>
            </a:r>
          </a:p>
          <a:p>
            <a:pPr lvl="1"/>
            <a:r>
              <a:rPr lang="en-US" dirty="0" smtClean="0"/>
              <a:t>Unfortunately, some issues like Social Security and Veteran’s Benefits are legislatively required to consider state of residence to confer benefits. Thus, a legislative solution is required.</a:t>
            </a:r>
          </a:p>
          <a:p>
            <a:pPr lvl="1"/>
            <a:r>
              <a:rPr lang="en-US" dirty="0" smtClean="0"/>
              <a:t>The </a:t>
            </a:r>
            <a:r>
              <a:rPr lang="en-US" dirty="0"/>
              <a:t>Respect for Marriage Act would attempt to address some of these issues by completely repealing DOMA</a:t>
            </a:r>
          </a:p>
          <a:p>
            <a:pPr lvl="2"/>
            <a:r>
              <a:rPr lang="en-US" dirty="0" smtClean="0"/>
              <a:t>It would require all federal laws where marital status is implicated to consider state of celebration as opposed to state of residence. </a:t>
            </a:r>
          </a:p>
          <a:p>
            <a:pPr lvl="2"/>
            <a:r>
              <a:rPr lang="en-US" dirty="0" smtClean="0"/>
              <a:t>However, it would NOT require all states to recognize the validly entered into marriages of other states.</a:t>
            </a:r>
          </a:p>
        </p:txBody>
      </p:sp>
      <p:sp>
        <p:nvSpPr>
          <p:cNvPr id="3" name="Title 2"/>
          <p:cNvSpPr>
            <a:spLocks noGrp="1"/>
          </p:cNvSpPr>
          <p:nvPr>
            <p:ph type="title"/>
          </p:nvPr>
        </p:nvSpPr>
        <p:spPr/>
        <p:txBody>
          <a:bodyPr>
            <a:normAutofit/>
          </a:bodyPr>
          <a:lstStyle/>
          <a:p>
            <a:r>
              <a:rPr lang="en-US" dirty="0" smtClean="0"/>
              <a:t>Federal Legislation &amp; Policy	</a:t>
            </a:r>
            <a:endParaRPr lang="en-US" dirty="0"/>
          </a:p>
        </p:txBody>
      </p:sp>
    </p:spTree>
    <p:extLst>
      <p:ext uri="{BB962C8B-B14F-4D97-AF65-F5344CB8AC3E}">
        <p14:creationId xmlns:p14="http://schemas.microsoft.com/office/powerpoint/2010/main" val="3464644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02" y="1698085"/>
            <a:ext cx="1803398" cy="2408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533400"/>
            <a:ext cx="1725168" cy="2598145"/>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3119353"/>
            <a:ext cx="2938272" cy="2203704"/>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9893" y="3688461"/>
            <a:ext cx="3352800" cy="2514600"/>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r="50000" b="17874"/>
          <a:stretch/>
        </p:blipFill>
        <p:spPr>
          <a:xfrm>
            <a:off x="609600" y="3715893"/>
            <a:ext cx="1308101" cy="1611446"/>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19401" y="1189101"/>
            <a:ext cx="3352800" cy="2514600"/>
          </a:xfrm>
          <a:prstGeom prst="rect">
            <a:avLst/>
          </a:prstGeom>
        </p:spPr>
      </p:pic>
      <p:sp>
        <p:nvSpPr>
          <p:cNvPr id="2" name="TextBox 1"/>
          <p:cNvSpPr txBox="1"/>
          <p:nvPr/>
        </p:nvSpPr>
        <p:spPr>
          <a:xfrm>
            <a:off x="5486400" y="5486400"/>
            <a:ext cx="3480307" cy="1107996"/>
          </a:xfrm>
          <a:prstGeom prst="rect">
            <a:avLst/>
          </a:prstGeom>
          <a:noFill/>
        </p:spPr>
        <p:txBody>
          <a:bodyPr wrap="square" rtlCol="0">
            <a:spAutoFit/>
          </a:bodyPr>
          <a:lstStyle/>
          <a:p>
            <a:r>
              <a:rPr lang="en-US" sz="2400" dirty="0" smtClean="0">
                <a:solidFill>
                  <a:srgbClr val="002060"/>
                </a:solidFill>
                <a:hlinkClick r:id="rId9"/>
              </a:rPr>
              <a:t>field@now.org</a:t>
            </a:r>
            <a:endParaRPr lang="en-US" sz="2400" dirty="0" smtClean="0">
              <a:solidFill>
                <a:srgbClr val="002060"/>
              </a:solidFill>
            </a:endParaRPr>
          </a:p>
          <a:p>
            <a:r>
              <a:rPr lang="en-US" sz="2400" dirty="0" smtClean="0">
                <a:solidFill>
                  <a:srgbClr val="002060"/>
                </a:solidFill>
                <a:hlinkClick r:id="rId10"/>
              </a:rPr>
              <a:t>vpaction@now.org</a:t>
            </a:r>
            <a:endParaRPr lang="en-US" sz="2400" dirty="0" smtClean="0">
              <a:solidFill>
                <a:srgbClr val="002060"/>
              </a:solidFill>
            </a:endParaRPr>
          </a:p>
          <a:p>
            <a:endParaRPr lang="en-US" dirty="0"/>
          </a:p>
        </p:txBody>
      </p:sp>
    </p:spTree>
    <p:extLst>
      <p:ext uri="{BB962C8B-B14F-4D97-AF65-F5344CB8AC3E}">
        <p14:creationId xmlns:p14="http://schemas.microsoft.com/office/powerpoint/2010/main" val="3229866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Current status of marriage equality</a:t>
            </a:r>
          </a:p>
          <a:p>
            <a:r>
              <a:rPr lang="en-US" dirty="0" smtClean="0"/>
              <a:t>Marriage equality in the courts</a:t>
            </a:r>
          </a:p>
          <a:p>
            <a:r>
              <a:rPr lang="en-US" dirty="0" smtClean="0"/>
              <a:t>National Action Campaign: 2004-2013</a:t>
            </a:r>
          </a:p>
          <a:p>
            <a:pPr lvl="1"/>
            <a:r>
              <a:rPr lang="en-US" dirty="0" smtClean="0"/>
              <a:t>Education</a:t>
            </a:r>
          </a:p>
          <a:p>
            <a:pPr lvl="1"/>
            <a:r>
              <a:rPr lang="en-US" dirty="0" smtClean="0"/>
              <a:t>State Legislation</a:t>
            </a:r>
          </a:p>
          <a:p>
            <a:pPr lvl="1"/>
            <a:r>
              <a:rPr lang="en-US" dirty="0" smtClean="0"/>
              <a:t>Ballot Initiatives</a:t>
            </a:r>
          </a:p>
          <a:p>
            <a:r>
              <a:rPr lang="en-US" dirty="0" smtClean="0"/>
              <a:t>National Action Campaign: 2013-2015</a:t>
            </a:r>
          </a:p>
          <a:p>
            <a:pPr lvl="1"/>
            <a:r>
              <a:rPr lang="en-US" dirty="0" smtClean="0"/>
              <a:t>Courting Success</a:t>
            </a:r>
          </a:p>
          <a:p>
            <a:r>
              <a:rPr lang="en-US" dirty="0" smtClean="0"/>
              <a:t>Messaging</a:t>
            </a:r>
          </a:p>
          <a:p>
            <a:r>
              <a:rPr lang="en-US" dirty="0" smtClean="0"/>
              <a:t>Federal legislation and policy</a:t>
            </a:r>
            <a:endParaRPr lang="en-US" dirty="0"/>
          </a:p>
        </p:txBody>
      </p:sp>
      <p:sp>
        <p:nvSpPr>
          <p:cNvPr id="3" name="Title 2"/>
          <p:cNvSpPr>
            <a:spLocks noGrp="1"/>
          </p:cNvSpPr>
          <p:nvPr>
            <p:ph type="title"/>
          </p:nvPr>
        </p:nvSpPr>
        <p:spPr/>
        <p:txBody>
          <a:bodyPr/>
          <a:lstStyle/>
          <a:p>
            <a:r>
              <a:rPr lang="en-US" dirty="0" smtClean="0"/>
              <a:t>Topics	</a:t>
            </a:r>
            <a:endParaRPr lang="en-US" dirty="0"/>
          </a:p>
        </p:txBody>
      </p:sp>
    </p:spTree>
    <p:extLst>
      <p:ext uri="{BB962C8B-B14F-4D97-AF65-F5344CB8AC3E}">
        <p14:creationId xmlns:p14="http://schemas.microsoft.com/office/powerpoint/2010/main" val="1073081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States with Marriage Equality</a:t>
            </a:r>
            <a:endParaRPr lang="en-US" i="1" dirty="0"/>
          </a:p>
        </p:txBody>
      </p:sp>
      <p:sp>
        <p:nvSpPr>
          <p:cNvPr id="3" name="Content Placeholder 2"/>
          <p:cNvSpPr>
            <a:spLocks noGrp="1"/>
          </p:cNvSpPr>
          <p:nvPr>
            <p:ph sz="quarter" idx="1"/>
          </p:nvPr>
        </p:nvSpPr>
        <p:spPr/>
        <p:txBody>
          <a:bodyPr>
            <a:normAutofit/>
          </a:bodyPr>
          <a:lstStyle/>
          <a:p>
            <a:r>
              <a:rPr lang="en-US" dirty="0" smtClean="0"/>
              <a:t>2004: Massachusetts</a:t>
            </a:r>
          </a:p>
          <a:p>
            <a:r>
              <a:rPr lang="en-US" dirty="0" smtClean="0"/>
              <a:t>2008: Connecticut</a:t>
            </a:r>
          </a:p>
          <a:p>
            <a:r>
              <a:rPr lang="en-US" dirty="0" smtClean="0"/>
              <a:t>2009: Iowa, Vermont, New Hampshire, Washington D.C.</a:t>
            </a:r>
          </a:p>
          <a:p>
            <a:r>
              <a:rPr lang="en-US" dirty="0" smtClean="0"/>
              <a:t>2011: New York</a:t>
            </a:r>
          </a:p>
          <a:p>
            <a:r>
              <a:rPr lang="en-US" dirty="0" smtClean="0"/>
              <a:t>2012: Washington, Maryland, Maine</a:t>
            </a:r>
          </a:p>
          <a:p>
            <a:r>
              <a:rPr lang="en-US" dirty="0" smtClean="0"/>
              <a:t>2013: California, Delaware, Hawaii, Illinois, Rhode Island, Minnesota, New Jersey, New Mexico</a:t>
            </a:r>
          </a:p>
          <a:p>
            <a:r>
              <a:rPr lang="en-US" dirty="0" smtClean="0"/>
              <a:t>2014: Oregon, Pennsylvania</a:t>
            </a:r>
          </a:p>
          <a:p>
            <a:pPr lvl="1"/>
            <a:endParaRPr lang="en-US" dirty="0" smtClean="0"/>
          </a:p>
        </p:txBody>
      </p:sp>
    </p:spTree>
    <p:extLst>
      <p:ext uri="{BB962C8B-B14F-4D97-AF65-F5344CB8AC3E}">
        <p14:creationId xmlns:p14="http://schemas.microsoft.com/office/powerpoint/2010/main" val="3254236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a:t>
            </a:r>
            <a:r>
              <a:rPr lang="en-US" dirty="0"/>
              <a:t>t</a:t>
            </a:r>
            <a:r>
              <a:rPr lang="en-US" dirty="0" smtClean="0"/>
              <a:t>hese States Gain Marriage Equality?</a:t>
            </a:r>
            <a:endParaRPr lang="en-US" dirty="0"/>
          </a:p>
        </p:txBody>
      </p:sp>
      <p:sp>
        <p:nvSpPr>
          <p:cNvPr id="3" name="Content Placeholder 2"/>
          <p:cNvSpPr>
            <a:spLocks noGrp="1"/>
          </p:cNvSpPr>
          <p:nvPr>
            <p:ph sz="quarter" idx="1"/>
          </p:nvPr>
        </p:nvSpPr>
        <p:spPr>
          <a:xfrm>
            <a:off x="457200" y="1798637"/>
            <a:ext cx="8229600" cy="4525963"/>
          </a:xfrm>
        </p:spPr>
        <p:txBody>
          <a:bodyPr/>
          <a:lstStyle/>
          <a:p>
            <a:r>
              <a:rPr lang="en-US" dirty="0" smtClean="0"/>
              <a:t>9 through state/DC legislatures:</a:t>
            </a:r>
          </a:p>
          <a:p>
            <a:pPr lvl="1"/>
            <a:r>
              <a:rPr lang="en-US" dirty="0" smtClean="0"/>
              <a:t>Delaware, Hawaii, Illinois, Minnesota, New Hampshire, New York, Rhode Island, Vermont, Washington DC</a:t>
            </a:r>
          </a:p>
          <a:p>
            <a:r>
              <a:rPr lang="en-US" dirty="0" smtClean="0"/>
              <a:t>3 through popular vote/ballot initiative:</a:t>
            </a:r>
          </a:p>
          <a:p>
            <a:pPr lvl="1"/>
            <a:r>
              <a:rPr lang="en-US" dirty="0" smtClean="0"/>
              <a:t>2012: Maine, Maryland, Washington </a:t>
            </a:r>
          </a:p>
          <a:p>
            <a:r>
              <a:rPr lang="en-US" dirty="0"/>
              <a:t>8 through the courts:</a:t>
            </a:r>
          </a:p>
          <a:p>
            <a:pPr lvl="1"/>
            <a:r>
              <a:rPr lang="en-US" dirty="0" smtClean="0"/>
              <a:t>Connecticut</a:t>
            </a:r>
            <a:r>
              <a:rPr lang="en-US" dirty="0"/>
              <a:t>, Iowa, Massachusetts, </a:t>
            </a:r>
            <a:endParaRPr lang="en-US" dirty="0" smtClean="0"/>
          </a:p>
          <a:p>
            <a:pPr lvl="1"/>
            <a:r>
              <a:rPr lang="en-US" dirty="0" smtClean="0"/>
              <a:t>2013: California, New </a:t>
            </a:r>
            <a:r>
              <a:rPr lang="en-US" dirty="0"/>
              <a:t>Jersey, New Mexico, </a:t>
            </a:r>
            <a:endParaRPr lang="en-US" dirty="0" smtClean="0"/>
          </a:p>
          <a:p>
            <a:pPr lvl="1"/>
            <a:r>
              <a:rPr lang="en-US" dirty="0" smtClean="0"/>
              <a:t>2014: Oregon</a:t>
            </a:r>
            <a:r>
              <a:rPr lang="en-US" dirty="0"/>
              <a:t>, Pennsylvania</a:t>
            </a:r>
          </a:p>
          <a:p>
            <a:pPr lvl="1"/>
            <a:endParaRPr lang="en-US" dirty="0"/>
          </a:p>
        </p:txBody>
      </p:sp>
    </p:spTree>
    <p:extLst>
      <p:ext uri="{BB962C8B-B14F-4D97-AF65-F5344CB8AC3E}">
        <p14:creationId xmlns:p14="http://schemas.microsoft.com/office/powerpoint/2010/main" val="4044508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65760" lvl="1" indent="-256032">
              <a:spcBef>
                <a:spcPts val="400"/>
              </a:spcBef>
              <a:buSzPct val="68000"/>
              <a:buFont typeface="Wingdings 3"/>
              <a:buChar char=""/>
            </a:pPr>
            <a:r>
              <a:rPr lang="en-US" sz="3000" dirty="0" smtClean="0"/>
              <a:t>79 </a:t>
            </a:r>
            <a:r>
              <a:rPr lang="en-US" sz="3000" dirty="0"/>
              <a:t>lawsuits in </a:t>
            </a:r>
            <a:r>
              <a:rPr lang="en-US" sz="3000" dirty="0" smtClean="0"/>
              <a:t>31states &amp; Puerto Rico</a:t>
            </a:r>
            <a:endParaRPr lang="en-US" dirty="0"/>
          </a:p>
          <a:p>
            <a:r>
              <a:rPr lang="en-US" dirty="0" smtClean="0"/>
              <a:t>Since June 2013 Windsor Decision:</a:t>
            </a:r>
            <a:br>
              <a:rPr lang="en-US" dirty="0" smtClean="0"/>
            </a:br>
            <a:r>
              <a:rPr lang="en-US" dirty="0" smtClean="0"/>
              <a:t>39 victories ( and just 2 losses)</a:t>
            </a:r>
          </a:p>
          <a:p>
            <a:pPr lvl="1"/>
            <a:r>
              <a:rPr lang="en-US" dirty="0" smtClean="0"/>
              <a:t>13 in state court</a:t>
            </a:r>
          </a:p>
          <a:p>
            <a:pPr lvl="1"/>
            <a:r>
              <a:rPr lang="en-US" dirty="0" smtClean="0"/>
              <a:t>22 in federal court</a:t>
            </a:r>
          </a:p>
          <a:p>
            <a:pPr lvl="1"/>
            <a:r>
              <a:rPr lang="en-US" dirty="0" smtClean="0"/>
              <a:t>  4 in appellate court</a:t>
            </a:r>
          </a:p>
          <a:p>
            <a:pPr marL="365760" lvl="2" indent="-256032">
              <a:spcBef>
                <a:spcPts val="400"/>
              </a:spcBef>
              <a:buClr>
                <a:schemeClr val="accent1"/>
              </a:buClr>
              <a:buSzPct val="68000"/>
              <a:buFont typeface="Wingdings 3"/>
              <a:buChar char=""/>
            </a:pPr>
            <a:r>
              <a:rPr lang="en-US" sz="2700" dirty="0" smtClean="0"/>
              <a:t>Decisions</a:t>
            </a:r>
          </a:p>
          <a:p>
            <a:pPr lvl="1">
              <a:buSzPct val="68000"/>
            </a:pPr>
            <a:r>
              <a:rPr lang="en-US" dirty="0"/>
              <a:t>4 = Freedom to Marry</a:t>
            </a:r>
          </a:p>
          <a:p>
            <a:pPr lvl="1">
              <a:buSzPct val="68000"/>
            </a:pPr>
            <a:r>
              <a:rPr lang="en-US" dirty="0" smtClean="0"/>
              <a:t>Most </a:t>
            </a:r>
            <a:r>
              <a:rPr lang="en-US" dirty="0"/>
              <a:t>ruled bans unconstitutional (many appealed or stayed</a:t>
            </a:r>
            <a:r>
              <a:rPr lang="en-US" dirty="0" smtClean="0"/>
              <a:t>)</a:t>
            </a:r>
          </a:p>
          <a:p>
            <a:pPr lvl="1">
              <a:buSzPct val="68000"/>
            </a:pPr>
            <a:r>
              <a:rPr lang="en-US" dirty="0" smtClean="0"/>
              <a:t>6 stayed that would have granted Freedom to Marry</a:t>
            </a:r>
            <a:endParaRPr lang="en-US" dirty="0"/>
          </a:p>
          <a:p>
            <a:pPr lvl="1"/>
            <a:r>
              <a:rPr lang="en-US" dirty="0"/>
              <a:t>Several recognize out-of-state marriages</a:t>
            </a:r>
          </a:p>
          <a:p>
            <a:pPr lvl="1"/>
            <a:endParaRPr lang="en-US" dirty="0" smtClean="0"/>
          </a:p>
          <a:p>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Marriage Equality in the Courts</a:t>
            </a:r>
            <a:endParaRPr lang="en-US" dirty="0"/>
          </a:p>
        </p:txBody>
      </p:sp>
    </p:spTree>
    <p:extLst>
      <p:ext uri="{BB962C8B-B14F-4D97-AF65-F5344CB8AC3E}">
        <p14:creationId xmlns:p14="http://schemas.microsoft.com/office/powerpoint/2010/main" val="719936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Recent wins</a:t>
            </a:r>
          </a:p>
          <a:p>
            <a:r>
              <a:rPr lang="en-US" dirty="0" smtClean="0"/>
              <a:t>Arguments </a:t>
            </a:r>
          </a:p>
          <a:p>
            <a:pPr lvl="1"/>
            <a:r>
              <a:rPr lang="en-US" dirty="0" smtClean="0"/>
              <a:t>Discrimination based on sexual orientation</a:t>
            </a:r>
          </a:p>
          <a:p>
            <a:pPr lvl="1"/>
            <a:r>
              <a:rPr lang="en-US" dirty="0" smtClean="0"/>
              <a:t>Sex discrimination</a:t>
            </a:r>
          </a:p>
          <a:p>
            <a:r>
              <a:rPr lang="en-US" dirty="0"/>
              <a:t>Upcoming </a:t>
            </a:r>
            <a:r>
              <a:rPr lang="en-US" dirty="0" smtClean="0"/>
              <a:t>cases</a:t>
            </a:r>
          </a:p>
          <a:p>
            <a:r>
              <a:rPr lang="en-US" dirty="0" smtClean="0"/>
              <a:t>Going to the Supreme Court</a:t>
            </a:r>
            <a:endParaRPr lang="en-US" dirty="0"/>
          </a:p>
          <a:p>
            <a:endParaRPr lang="en-US" dirty="0"/>
          </a:p>
        </p:txBody>
      </p:sp>
      <p:sp>
        <p:nvSpPr>
          <p:cNvPr id="3" name="Title 2"/>
          <p:cNvSpPr>
            <a:spLocks noGrp="1"/>
          </p:cNvSpPr>
          <p:nvPr>
            <p:ph type="title"/>
          </p:nvPr>
        </p:nvSpPr>
        <p:spPr/>
        <p:txBody>
          <a:bodyPr/>
          <a:lstStyle/>
          <a:p>
            <a:r>
              <a:rPr lang="en-US" dirty="0" smtClean="0"/>
              <a:t>Federal Circuit Court Cases</a:t>
            </a:r>
            <a:endParaRPr lang="en-US" dirty="0"/>
          </a:p>
        </p:txBody>
      </p:sp>
    </p:spTree>
    <p:extLst>
      <p:ext uri="{BB962C8B-B14F-4D97-AF65-F5344CB8AC3E}">
        <p14:creationId xmlns:p14="http://schemas.microsoft.com/office/powerpoint/2010/main" val="1202662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0"/>
            <a:ext cx="9372600" cy="6096000"/>
          </a:xfrm>
        </p:spPr>
        <p:txBody>
          <a:bodyPr>
            <a:normAutofit/>
          </a:bodyPr>
          <a:lstStyle/>
          <a:p>
            <a:r>
              <a:rPr lang="en-US" dirty="0" smtClean="0"/>
              <a:t>One or more of the following cases could be heard beginning September 29, 2014 at the U.S. Supreme Court’s annual conference</a:t>
            </a:r>
            <a:r>
              <a:rPr lang="en-US" dirty="0" smtClean="0"/>
              <a:t>:</a:t>
            </a:r>
            <a:endParaRPr lang="en-US" dirty="0" smtClean="0"/>
          </a:p>
          <a:p>
            <a:pPr marL="624078" indent="-514350">
              <a:buAutoNum type="arabicPeriod"/>
            </a:pPr>
            <a:r>
              <a:rPr lang="en-US" dirty="0" smtClean="0"/>
              <a:t>Utah (</a:t>
            </a:r>
            <a:r>
              <a:rPr lang="en-US" i="1" dirty="0" smtClean="0"/>
              <a:t>Herbert </a:t>
            </a:r>
            <a:r>
              <a:rPr lang="en-US" i="1" dirty="0"/>
              <a:t>v. </a:t>
            </a:r>
            <a:r>
              <a:rPr lang="en-US" i="1" dirty="0" smtClean="0"/>
              <a:t>Kitchen)</a:t>
            </a:r>
            <a:r>
              <a:rPr lang="en-US" dirty="0" smtClean="0"/>
              <a:t>:  	10</a:t>
            </a:r>
            <a:r>
              <a:rPr lang="en-US" baseline="30000" dirty="0" smtClean="0"/>
              <a:t>th</a:t>
            </a:r>
            <a:r>
              <a:rPr lang="en-US" dirty="0" smtClean="0"/>
              <a:t> Circuit</a:t>
            </a:r>
          </a:p>
          <a:p>
            <a:pPr marL="946404" lvl="2" indent="-342900"/>
            <a:r>
              <a:rPr lang="en-US" dirty="0" smtClean="0"/>
              <a:t>Affirmed June 26, 2014</a:t>
            </a:r>
          </a:p>
          <a:p>
            <a:pPr marL="624078" indent="-514350">
              <a:buAutoNum type="arabicPeriod"/>
            </a:pPr>
            <a:r>
              <a:rPr lang="en-US" dirty="0" smtClean="0"/>
              <a:t>Oklahoma (</a:t>
            </a:r>
            <a:r>
              <a:rPr lang="en-US" i="1" dirty="0" smtClean="0"/>
              <a:t>Smith v. Bis</a:t>
            </a:r>
            <a:r>
              <a:rPr lang="en-US" dirty="0" smtClean="0"/>
              <a:t>hop):  10</a:t>
            </a:r>
            <a:r>
              <a:rPr lang="en-US" baseline="30000" dirty="0" smtClean="0"/>
              <a:t>th</a:t>
            </a:r>
            <a:r>
              <a:rPr lang="en-US" dirty="0" smtClean="0"/>
              <a:t> Circuit</a:t>
            </a:r>
          </a:p>
          <a:p>
            <a:pPr marL="946404" lvl="2" indent="-342900"/>
            <a:r>
              <a:rPr lang="en-US" dirty="0" smtClean="0"/>
              <a:t>Affirmed July 26, 2014</a:t>
            </a:r>
          </a:p>
          <a:p>
            <a:pPr marL="624078" indent="-514350">
              <a:buAutoNum type="arabicPeriod"/>
            </a:pPr>
            <a:r>
              <a:rPr lang="en-US" dirty="0" smtClean="0"/>
              <a:t>Virginia (</a:t>
            </a:r>
            <a:r>
              <a:rPr lang="en-US" i="1" dirty="0" smtClean="0"/>
              <a:t>Schaefer v. Bostic</a:t>
            </a:r>
            <a:r>
              <a:rPr lang="en-US" dirty="0" smtClean="0"/>
              <a:t>):  	 4</a:t>
            </a:r>
            <a:r>
              <a:rPr lang="en-US" baseline="30000" dirty="0" smtClean="0"/>
              <a:t>th</a:t>
            </a:r>
            <a:r>
              <a:rPr lang="en-US" dirty="0" smtClean="0"/>
              <a:t> Circuit </a:t>
            </a:r>
          </a:p>
          <a:p>
            <a:pPr lvl="2"/>
            <a:r>
              <a:rPr lang="en-US" dirty="0" smtClean="0"/>
              <a:t>Affirmed July 28, 2014</a:t>
            </a:r>
          </a:p>
          <a:p>
            <a:pPr marL="624078" indent="-514350">
              <a:buAutoNum type="arabicPeriod"/>
            </a:pPr>
            <a:r>
              <a:rPr lang="en-US" dirty="0" smtClean="0"/>
              <a:t>Wisconsin (</a:t>
            </a:r>
            <a:r>
              <a:rPr lang="en-US" i="1" dirty="0" smtClean="0"/>
              <a:t>Walker v. Wolf</a:t>
            </a:r>
            <a:r>
              <a:rPr lang="en-US" dirty="0" smtClean="0"/>
              <a:t>):  	 7</a:t>
            </a:r>
            <a:r>
              <a:rPr lang="en-US" baseline="30000" dirty="0" smtClean="0"/>
              <a:t>th</a:t>
            </a:r>
            <a:r>
              <a:rPr lang="en-US" dirty="0" smtClean="0"/>
              <a:t> Circuit</a:t>
            </a:r>
          </a:p>
          <a:p>
            <a:pPr marL="946404" lvl="2" indent="-342900"/>
            <a:r>
              <a:rPr lang="en-US" dirty="0" smtClean="0"/>
              <a:t>Affirmed September 4, 2014</a:t>
            </a:r>
          </a:p>
          <a:p>
            <a:pPr marL="624078" indent="-514350">
              <a:buAutoNum type="arabicPeriod"/>
            </a:pPr>
            <a:r>
              <a:rPr lang="en-US" dirty="0" smtClean="0"/>
              <a:t>Indiana (</a:t>
            </a:r>
            <a:r>
              <a:rPr lang="en-US" i="1" dirty="0" smtClean="0"/>
              <a:t>Bogan v. Baskin</a:t>
            </a:r>
            <a:r>
              <a:rPr lang="en-US" dirty="0" smtClean="0"/>
              <a:t>)”  	 7</a:t>
            </a:r>
            <a:r>
              <a:rPr lang="en-US" baseline="30000" dirty="0" smtClean="0"/>
              <a:t>th</a:t>
            </a:r>
            <a:r>
              <a:rPr lang="en-US" dirty="0" smtClean="0"/>
              <a:t> Circuit</a:t>
            </a:r>
          </a:p>
          <a:p>
            <a:pPr marL="946404" lvl="2" indent="-342900"/>
            <a:r>
              <a:rPr lang="en-US" dirty="0" smtClean="0"/>
              <a:t>Affirmed September 4, 2014</a:t>
            </a:r>
            <a:endParaRPr lang="en-US" dirty="0"/>
          </a:p>
          <a:p>
            <a:pPr marL="880110" lvl="1" indent="-514350">
              <a:buAutoNum type="arabicPeriod"/>
            </a:pPr>
            <a:endParaRPr lang="en-US" dirty="0" smtClean="0"/>
          </a:p>
          <a:p>
            <a:pPr marL="880110" lvl="1" indent="-514350">
              <a:buAutoNum type="arabicPeriod"/>
            </a:pPr>
            <a:endParaRPr lang="en-US" dirty="0" smtClean="0"/>
          </a:p>
          <a:p>
            <a:pPr marL="624078" indent="-514350">
              <a:buAutoNum type="arabicPeriod"/>
            </a:pPr>
            <a:endParaRPr lang="en-US" dirty="0"/>
          </a:p>
          <a:p>
            <a:endParaRPr lang="en-US" u="sng" dirty="0" smtClean="0"/>
          </a:p>
          <a:p>
            <a:pPr marL="624078" indent="-514350">
              <a:buAutoNum type="arabicPeriod"/>
            </a:pPr>
            <a:endParaRPr lang="en-US" dirty="0"/>
          </a:p>
          <a:p>
            <a:pPr marL="624078" indent="-514350">
              <a:buAutoNum type="arabicPeriod"/>
            </a:pPr>
            <a:endParaRPr lang="en-US" dirty="0" smtClean="0"/>
          </a:p>
          <a:p>
            <a:pPr marL="624078" indent="-514350">
              <a:buAutoNum type="arabicPeriod"/>
            </a:pPr>
            <a:endParaRPr lang="en-US" dirty="0" smtClean="0"/>
          </a:p>
          <a:p>
            <a:pPr marL="624078" indent="-514350">
              <a:buAutoNum type="arabicPeriod"/>
            </a:pPr>
            <a:endParaRPr lang="en-US" dirty="0" smtClean="0"/>
          </a:p>
          <a:p>
            <a:pPr marL="109728" indent="0">
              <a:buNone/>
            </a:pPr>
            <a:endParaRPr lang="en-US" i="1" dirty="0" smtClean="0"/>
          </a:p>
          <a:p>
            <a:endParaRPr lang="en-US" i="1" dirty="0"/>
          </a:p>
          <a:p>
            <a:endParaRPr lang="en-US" dirty="0"/>
          </a:p>
        </p:txBody>
      </p:sp>
      <p:sp>
        <p:nvSpPr>
          <p:cNvPr id="3" name="Title 2"/>
          <p:cNvSpPr>
            <a:spLocks noGrp="1"/>
          </p:cNvSpPr>
          <p:nvPr>
            <p:ph type="title"/>
          </p:nvPr>
        </p:nvSpPr>
        <p:spPr>
          <a:xfrm>
            <a:off x="431260" y="0"/>
            <a:ext cx="8229600" cy="990600"/>
          </a:xfrm>
        </p:spPr>
        <p:txBody>
          <a:bodyPr>
            <a:noAutofit/>
          </a:bodyPr>
          <a:lstStyle/>
          <a:p>
            <a:r>
              <a:rPr lang="en-US" sz="4000" dirty="0" smtClean="0"/>
              <a:t>Which Case?</a:t>
            </a:r>
            <a:endParaRPr lang="en-US" sz="4000" dirty="0"/>
          </a:p>
        </p:txBody>
      </p:sp>
    </p:spTree>
    <p:extLst>
      <p:ext uri="{BB962C8B-B14F-4D97-AF65-F5344CB8AC3E}">
        <p14:creationId xmlns:p14="http://schemas.microsoft.com/office/powerpoint/2010/main" val="2703451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638800"/>
          </a:xfrm>
        </p:spPr>
        <p:txBody>
          <a:bodyPr>
            <a:normAutofit/>
          </a:bodyPr>
          <a:lstStyle/>
          <a:p>
            <a:pPr marL="393192" lvl="1" indent="0">
              <a:buNone/>
            </a:pPr>
            <a:r>
              <a:rPr lang="en-US" b="1" dirty="0" smtClean="0"/>
              <a:t>Legal and Social Consistency </a:t>
            </a:r>
          </a:p>
          <a:p>
            <a:pPr lvl="1"/>
            <a:r>
              <a:rPr lang="en-US" dirty="0" smtClean="0"/>
              <a:t>These cases have underscored the concept that denying same-sex marriage to LGBT couples is an indefensible position under the United States and now, under many state constitutions.</a:t>
            </a:r>
          </a:p>
          <a:p>
            <a:pPr lvl="1"/>
            <a:endParaRPr lang="en-US" dirty="0" smtClean="0"/>
          </a:p>
          <a:p>
            <a:pPr lvl="2"/>
            <a:r>
              <a:rPr lang="en-US" sz="2400" i="1" dirty="0"/>
              <a:t>“If no social benefit is conferred by a tradition and it is written into law and it discriminates against a number of people and does them harm beyond just offending them, it is not just a harmless anachronism; it is a violation of the equal protection </a:t>
            </a:r>
            <a:r>
              <a:rPr lang="en-US" sz="2400" i="1" dirty="0" smtClean="0"/>
              <a:t>clause.”</a:t>
            </a:r>
            <a:endParaRPr lang="en-US" i="1" dirty="0" smtClean="0"/>
          </a:p>
          <a:p>
            <a:pPr lvl="8"/>
            <a:r>
              <a:rPr lang="en-US" sz="2000" dirty="0" smtClean="0"/>
              <a:t>Judge Posner from the 7</a:t>
            </a:r>
            <a:r>
              <a:rPr lang="en-US" sz="2000" baseline="30000" dirty="0" smtClean="0"/>
              <a:t>th</a:t>
            </a:r>
            <a:r>
              <a:rPr lang="en-US" sz="2000" dirty="0" smtClean="0"/>
              <a:t> Circuit Court of Appeals opinion concerning the state marriage bans in Wisconsin and Indiana.</a:t>
            </a:r>
          </a:p>
          <a:p>
            <a:pPr lvl="1"/>
            <a:endParaRPr lang="en-US" dirty="0" smtClean="0"/>
          </a:p>
          <a:p>
            <a:pPr lvl="1"/>
            <a:endParaRPr lang="en-US" dirty="0" smtClean="0"/>
          </a:p>
          <a:p>
            <a:pPr lvl="1"/>
            <a:endParaRPr lang="en-US" dirty="0"/>
          </a:p>
        </p:txBody>
      </p:sp>
      <p:sp>
        <p:nvSpPr>
          <p:cNvPr id="3" name="Title 2"/>
          <p:cNvSpPr>
            <a:spLocks noGrp="1"/>
          </p:cNvSpPr>
          <p:nvPr>
            <p:ph type="title"/>
          </p:nvPr>
        </p:nvSpPr>
        <p:spPr>
          <a:xfrm>
            <a:off x="457200" y="0"/>
            <a:ext cx="8229600" cy="1981200"/>
          </a:xfrm>
        </p:spPr>
        <p:txBody>
          <a:bodyPr>
            <a:normAutofit/>
          </a:bodyPr>
          <a:lstStyle/>
          <a:p>
            <a:r>
              <a:rPr lang="en-US" dirty="0" smtClean="0"/>
              <a:t>Commonalities of </a:t>
            </a:r>
            <a:r>
              <a:rPr lang="en-US" dirty="0"/>
              <a:t>the Victories</a:t>
            </a:r>
            <a:r>
              <a:rPr lang="en-US" u="sng" dirty="0"/>
              <a:t/>
            </a:r>
            <a:br>
              <a:rPr lang="en-US" u="sng" dirty="0"/>
            </a:br>
            <a:endParaRPr lang="en-US" dirty="0"/>
          </a:p>
        </p:txBody>
      </p:sp>
    </p:spTree>
    <p:extLst>
      <p:ext uri="{BB962C8B-B14F-4D97-AF65-F5344CB8AC3E}">
        <p14:creationId xmlns:p14="http://schemas.microsoft.com/office/powerpoint/2010/main" val="26755286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3798</TotalTime>
  <Words>3817</Words>
  <Application>Microsoft Office PowerPoint</Application>
  <PresentationFormat>On-screen Show (4:3)</PresentationFormat>
  <Paragraphs>394</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Concourse</vt:lpstr>
      <vt:lpstr>Marriage Equality Webinar:  Courting Success</vt:lpstr>
      <vt:lpstr> Presenters</vt:lpstr>
      <vt:lpstr>Topics </vt:lpstr>
      <vt:lpstr>States with Marriage Equality</vt:lpstr>
      <vt:lpstr>How did these States Gain Marriage Equality?</vt:lpstr>
      <vt:lpstr>Marriage Equality in the Courts</vt:lpstr>
      <vt:lpstr>Federal Circuit Court Cases</vt:lpstr>
      <vt:lpstr>Which Case?</vt:lpstr>
      <vt:lpstr>Commonalities of the Victories </vt:lpstr>
      <vt:lpstr>Louisiana:  A Loss and a Victory</vt:lpstr>
      <vt:lpstr>Fundamental Question for the U.S. Supreme Court</vt:lpstr>
      <vt:lpstr>Justice Ginsburg on Same-Sex Marriage Cases</vt:lpstr>
      <vt:lpstr>NOW Marriage Equality  National Action Campaign Evolved</vt:lpstr>
      <vt:lpstr>2011-2013:Legislation &amp; Ballot Initiatives</vt:lpstr>
      <vt:lpstr>2013-2015: Building Public Support                    …Courting Success</vt:lpstr>
      <vt:lpstr>Messaging – Why?</vt:lpstr>
      <vt:lpstr>Messaging – Love &amp; Commitment </vt:lpstr>
      <vt:lpstr>Federal Legislation &amp; Policy </vt:lpstr>
      <vt:lpstr>Federal Legislation &amp; Policy </vt:lpstr>
      <vt:lpstr>Federal Legislation &amp; Policy </vt:lpstr>
      <vt:lpstr>Federal Legislation &amp; Policy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Learned: The Marriage Equality Movement</dc:title>
  <dc:creator>Bonnie Grabenhofer</dc:creator>
  <cp:lastModifiedBy>Bonnie Grabenhofer</cp:lastModifiedBy>
  <cp:revision>159</cp:revision>
  <cp:lastPrinted>2014-09-23T21:33:11Z</cp:lastPrinted>
  <dcterms:created xsi:type="dcterms:W3CDTF">2014-03-26T16:52:41Z</dcterms:created>
  <dcterms:modified xsi:type="dcterms:W3CDTF">2014-09-23T21:37:32Z</dcterms:modified>
</cp:coreProperties>
</file>